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93" r:id="rId16"/>
    <p:sldId id="294" r:id="rId17"/>
    <p:sldId id="269" r:id="rId18"/>
    <p:sldId id="272" r:id="rId19"/>
    <p:sldId id="273" r:id="rId20"/>
    <p:sldId id="274" r:id="rId21"/>
    <p:sldId id="275" r:id="rId22"/>
    <p:sldId id="295" r:id="rId23"/>
    <p:sldId id="296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5" r:id="rId33"/>
    <p:sldId id="286" r:id="rId34"/>
    <p:sldId id="287" r:id="rId35"/>
    <p:sldId id="288" r:id="rId36"/>
    <p:sldId id="289" r:id="rId37"/>
    <p:sldId id="297" r:id="rId38"/>
    <p:sldId id="298" r:id="rId39"/>
    <p:sldId id="290" r:id="rId40"/>
    <p:sldId id="291" r:id="rId41"/>
    <p:sldId id="292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0" r:id="rId56"/>
    <p:sldId id="312" r:id="rId57"/>
    <p:sldId id="313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14" r:id="rId66"/>
    <p:sldId id="315" r:id="rId67"/>
    <p:sldId id="316" r:id="rId68"/>
    <p:sldId id="324" r:id="rId69"/>
    <p:sldId id="325" r:id="rId70"/>
    <p:sldId id="326" r:id="rId71"/>
    <p:sldId id="327" r:id="rId72"/>
    <p:sldId id="328" r:id="rId73"/>
    <p:sldId id="332" r:id="rId74"/>
    <p:sldId id="333" r:id="rId75"/>
    <p:sldId id="334" r:id="rId76"/>
    <p:sldId id="329" r:id="rId77"/>
    <p:sldId id="330" r:id="rId78"/>
    <p:sldId id="270" r:id="rId7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5"/>
    <p:restoredTop sz="93839"/>
  </p:normalViewPr>
  <p:slideViewPr>
    <p:cSldViewPr snapToGrid="0" snapToObjects="1">
      <p:cViewPr varScale="1">
        <p:scale>
          <a:sx n="119" d="100"/>
          <a:sy n="119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A9541-D561-FC4B-AA99-363E590EE5E2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2C9FF-1637-ED4C-9AFE-347B8AEA9B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74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2C9FF-1637-ED4C-9AFE-347B8AEA9BE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10FCC-9D2D-A74E-A1A0-FAB38896F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B77AFF-1D36-564E-9170-740D5B0E8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183140-5A2E-864E-8E80-F178DBA5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48F46B-98A4-AD47-BE7F-FF3EDA4D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7F5F1D-8C29-394D-BD78-120DE171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725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9DB35-58AC-964A-9391-33308AC7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39AA99-5060-394E-9482-438BB511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8276E4-8D17-784D-9CB8-A9D935D6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1A7992-D236-284D-A552-3E087F7D7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BF08B3-1E79-A641-9244-7DFAFB4E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71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B81363B-665F-9C47-A3CF-9EA5126E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3B7E96-1113-F44C-851A-4D56EB7A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9C3590-599E-A847-9A1E-E78E5A1C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278826-5D87-244F-8290-167BB4E4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978E44-0363-5940-89B8-06FDA4E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13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BBCBD-F76D-4A47-A85A-93D0AAB2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51DDB-1584-0A4F-84BD-69268585D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F6EBE-EE3B-7147-84D8-2E75F8E78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70321B-15E2-8D42-8717-75D5B3E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1A3D6-6B43-6544-9898-991A3B8A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0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8A1B8-E35A-BC4A-A325-9794116E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EBC416-B0CD-FF42-A749-5100E885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4F5F3B-043B-E247-A5D5-AA260A8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E54345-9379-8E48-83AC-199E43C4E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5F72A0-22C7-AB45-AFEB-4E04EAE6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92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3913D7-AA52-CD46-A5B3-0B6133A6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8CB896-D958-AC43-B0FF-76B345076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DBBD39-BA67-B24D-A604-1671EE4D4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E8AC39-AD28-5148-9A15-410AEEC88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2EFA7F-579F-F249-883F-780E225A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FE64A-8FA6-0B40-B928-ABCD365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73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686C1-F1A4-8841-A45E-134D27BD1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EE7EE3-C4BF-9B45-9B84-50C83EFCF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54B101-6468-F64E-B5BB-63265805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0C1D6C-11D5-B247-9E8C-D79409135A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701B6A-9320-E84C-984D-52F3D7AD7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DC267A-2C6D-564E-9FCA-6412D041C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196E95-5CF7-6D4D-83FB-08BC7BF0B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0F51B2D-5EE6-4D48-8FB4-4C810E0F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20868F-6F57-7447-90AC-286E3C05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01CF31-2EAC-B842-B29D-4787238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E39EFC-862B-9A4F-83E1-4524418B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19EC7A-BC3F-9145-B96C-1D5EB960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392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E6E8F-F82C-F04A-8F1B-0817D5B6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B511AA-8399-D74A-8588-28AF7970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7128D6-078F-0C4D-B5EE-6661A189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845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22388-78BA-C647-BC6D-9F25E438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F35BA-CDBD-A24C-920D-CE150C7CE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1E529E-6F8D-E74D-BD95-E4B4F9EF9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DF9749F-B21C-014C-90E0-6F84ABC0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C3DA18-5CFF-8540-AE60-8C399BAD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05B4A5-F406-864B-BDF4-A9AC67D9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79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DEA0B5-D29D-1042-9111-47A8F2F3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8D26BAC-DE72-724F-9038-9ACFA7113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06B6EB-37E7-814E-A052-8CD490260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EA45A6-DEC0-B345-8D99-CCBEF958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E25E7E-C0DF-064F-BDE5-C4ABC05D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14F919-17CB-0148-9194-BD465C2A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66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4D4098-2A80-C345-B077-1F778DD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540103-798A-5740-B4F9-1B25963F5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A04F4F-7ADA-554A-BB2E-6F9972181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848D-9D38-1C45-8323-4645A9BAC388}" type="datetimeFigureOut">
              <a:rPr lang="fr-FR" smtClean="0"/>
              <a:t>07/02/2022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39B291-A7FE-0E48-8947-7EA346931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40D9E3-7BAE-6441-B8B5-E0A51C93D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329C3-0292-5541-91FA-347B5F18EE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95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CSANnvayOd8Ay2scpk91AtpA16FvVqEg_zCZL32h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A400A-4179-C543-A2AC-E22EC29933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EC472A-0A85-254A-A2DB-051D73F9D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 Intuitive and </a:t>
            </a:r>
            <a:r>
              <a:rPr lang="fr-FR" dirty="0" err="1"/>
              <a:t>Gentle</a:t>
            </a:r>
            <a:r>
              <a:rPr lang="fr-FR" dirty="0"/>
              <a:t> Introduction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E550F11-52D3-8A44-AA43-344E0F0AB3AB}"/>
              </a:ext>
            </a:extLst>
          </p:cNvPr>
          <p:cNvSpPr txBox="1"/>
          <p:nvPr/>
        </p:nvSpPr>
        <p:spPr>
          <a:xfrm>
            <a:off x="1932776" y="5521943"/>
            <a:ext cx="8326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Screenshots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/>
              <a:t> 3blue1brown’s </a:t>
            </a:r>
            <a:r>
              <a:rPr lang="fr-FR" dirty="0"/>
              <a:t>animations:</a:t>
            </a:r>
          </a:p>
          <a:p>
            <a:r>
              <a:rPr lang="fr-FR" dirty="0">
                <a:hlinkClick r:id="rId2"/>
              </a:rPr>
              <a:t>https://www.youtube.com/channel/CSANnvayOd8Ay2scpk91AtpA16FvVqEg_zCZL32hs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01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8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F7D37D-4ACD-4C42-BE50-4F3118064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Example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F7EEE8-544B-5740-A1E3-B297E4F5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803" y="1833765"/>
            <a:ext cx="9805015" cy="7804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Can think of vector addition as a </a:t>
            </a:r>
            <a:r>
              <a:rPr lang="en-US" sz="2400" i="1" dirty="0"/>
              <a:t>4 step path </a:t>
            </a:r>
            <a:r>
              <a:rPr lang="en-US" sz="2400" dirty="0"/>
              <a:t>from the origin to the tip of the second vector.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AE81EB8-58F0-534F-8BC8-F7D4B44F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08" y="2785950"/>
            <a:ext cx="3532517" cy="3514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149909-07CA-1A4E-AE10-B958F2F12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52" y="2785950"/>
            <a:ext cx="3759203" cy="35148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22F45E-0DAA-8C41-B3DC-2276826E4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038604"/>
            <a:ext cx="3797536" cy="300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42DBEB1-1C5E-A54E-A044-3C2246A9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fr-FR" sz="4000" dirty="0" err="1">
                <a:solidFill>
                  <a:srgbClr val="FFFFFF"/>
                </a:solidFill>
              </a:rPr>
              <a:t>Example</a:t>
            </a:r>
            <a:r>
              <a:rPr lang="fr-FR" sz="4000" dirty="0">
                <a:solidFill>
                  <a:srgbClr val="FFFFFF"/>
                </a:solidFill>
              </a:rPr>
              <a:t> and General Formula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3B4CB5-5E75-8D4B-893A-30EFECB0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78" y="2050595"/>
            <a:ext cx="3525071" cy="261736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F2597F-5332-904C-8E61-4337BF41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71" y="2721512"/>
            <a:ext cx="4600354" cy="132260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CD5BDD-7F25-6C4B-86DB-D8E3AE46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5070346"/>
            <a:ext cx="9496427" cy="1385266"/>
          </a:xfrm>
        </p:spPr>
        <p:txBody>
          <a:bodyPr>
            <a:normAutofit/>
          </a:bodyPr>
          <a:lstStyle/>
          <a:p>
            <a:r>
              <a:rPr lang="fr-FR" sz="2000"/>
              <a:t>This is the same as </a:t>
            </a:r>
          </a:p>
          <a:p>
            <a:pPr lvl="1"/>
            <a:r>
              <a:rPr lang="fr-FR" sz="2000"/>
              <a:t>moving along the x axis a certain number of steps </a:t>
            </a:r>
          </a:p>
          <a:p>
            <a:pPr lvl="1"/>
            <a:r>
              <a:rPr lang="fr-FR" sz="2000"/>
              <a:t>and then moving parallel to the y axis for a certain number of steps.</a:t>
            </a:r>
          </a:p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8856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1C408-2FEC-D841-A241-77192A6D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D6DAAE-DE98-EC4B-9289-D8C0B9ED8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</a:t>
            </a:r>
            <a:r>
              <a:rPr lang="fr-FR" dirty="0" err="1"/>
              <a:t>substracting</a:t>
            </a:r>
            <a:r>
              <a:rPr lang="fr-FR" dirty="0"/>
              <a:t> one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6942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B25536-B1BF-A345-985D-286CDAEE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Vector Multiplication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 few </a:t>
                </a:r>
                <a:r>
                  <a:rPr lang="fr-FR" dirty="0" err="1"/>
                  <a:t>examples</a:t>
                </a:r>
                <a:r>
                  <a:rPr lang="fr-FR" dirty="0"/>
                  <a:t> :</a:t>
                </a:r>
              </a:p>
              <a:p>
                <a:pPr lvl="1"/>
                <a:r>
                  <a:rPr lang="fr-FR" dirty="0"/>
                  <a:t>2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=&gt; </a:t>
                </a:r>
                <a:r>
                  <a:rPr lang="fr-FR" dirty="0" err="1"/>
                  <a:t>stretches</a:t>
                </a:r>
                <a:r>
                  <a:rPr lang="fr-FR" dirty="0"/>
                  <a:t>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:endParaRPr lang="fr-FR" b="1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=&gt; </a:t>
                </a:r>
                <a:r>
                  <a:rPr lang="fr-FR" dirty="0" err="1"/>
                  <a:t>squishes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/>
                  <a:t>-1.8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 flips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around</a:t>
                </a:r>
                <a:r>
                  <a:rPr lang="fr-FR" dirty="0"/>
                  <a:t> and </a:t>
                </a:r>
                <a:r>
                  <a:rPr lang="fr-FR" dirty="0" err="1"/>
                  <a:t>stretches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endParaRPr lang="fr-FR" dirty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8C581B6-2EEE-D648-9BD4-D6A6ACD60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195B4531-54C7-0E46-BE39-EDFC6E4C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91" y="1027906"/>
            <a:ext cx="2835563" cy="177395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ADDB2F-F404-6B43-8A4F-DC91EEC2B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491" y="2957222"/>
            <a:ext cx="2835563" cy="15521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1408F8-EF8B-9F44-AD5E-CA3DFB1C0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59" y="4680744"/>
            <a:ext cx="3554026" cy="16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7B88B9-F51C-1A4E-9DDA-5ED8CF77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endParaRPr lang="fr-FR" sz="4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This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called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scaling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 a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vector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2, -1.8 etc… are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also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known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 as « 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scalars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 »</a:t>
                </a:r>
              </a:p>
              <a:p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General </a:t>
                </a:r>
                <a:r>
                  <a:rPr lang="fr-FR" sz="2400" dirty="0" err="1">
                    <a:solidFill>
                      <a:schemeClr val="bg1">
                        <a:alpha val="80000"/>
                      </a:schemeClr>
                    </a:solidFill>
                  </a:rPr>
                  <a:t>Idea</a:t>
                </a:r>
                <a:r>
                  <a:rPr lang="fr-FR" sz="2400" dirty="0">
                    <a:solidFill>
                      <a:schemeClr val="bg1">
                        <a:alpha val="80000"/>
                      </a:schemeClr>
                    </a:solidFill>
                  </a:rPr>
                  <a:t>:</a:t>
                </a:r>
              </a:p>
              <a:p>
                <a:pPr marL="457200" lvl="1" indent="0">
                  <a:buNone/>
                </a:pPr>
                <a:endParaRPr lang="fr-FR" b="0" i="1" dirty="0">
                  <a:solidFill>
                    <a:schemeClr val="bg1">
                      <a:alpha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fr-FR" b="0" i="1">
                          <a:solidFill>
                            <a:schemeClr val="bg1">
                              <a:alpha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>
                              <a:solidFill>
                                <a:schemeClr val="bg1">
                                  <a:alpha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>
                                  <a:solidFill>
                                    <a:schemeClr val="bg1">
                                      <a:alpha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>
                  <a:solidFill>
                    <a:schemeClr val="bg1">
                      <a:alpha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2CFFBE0-0448-F140-9E53-9A15D4F98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46400"/>
                <a:ext cx="4391024" cy="2454300"/>
              </a:xfrm>
              <a:blipFill>
                <a:blip r:embed="rId2"/>
                <a:stretch>
                  <a:fillRect l="-1734" t="-4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09355A1-2694-7545-B325-F60B3E61F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32" y="2106989"/>
            <a:ext cx="4369112" cy="155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55CD49-09A9-144B-9512-88D93ED6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F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pPr marL="0" indent="0" algn="ctr">
                  <a:buNone/>
                </a:pPr>
                <a:r>
                  <a:rPr lang="fr-FR" dirty="0" err="1"/>
                  <a:t>Compute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+ 2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fr-FR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8998C23-E6FF-A646-812F-36118CFF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C03722-298C-EB4B-9DE9-CA207BD1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Display the </a:t>
                </a:r>
                <a:r>
                  <a:rPr lang="fr-FR" dirty="0" err="1"/>
                  <a:t>following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using</a:t>
                </a:r>
                <a:r>
                  <a:rPr lang="fr-FR" dirty="0"/>
                  <a:t> </a:t>
                </a:r>
                <a:r>
                  <a:rPr lang="fr-FR" dirty="0" err="1"/>
                  <a:t>arrows</a:t>
                </a:r>
                <a:r>
                  <a:rPr lang="fr-FR" dirty="0"/>
                  <a:t> on an </a:t>
                </a:r>
                <a:r>
                  <a:rPr lang="fr-FR" dirty="0" err="1"/>
                  <a:t>xy</a:t>
                </a:r>
                <a:r>
                  <a:rPr lang="fr-FR" dirty="0"/>
                  <a:t>-graph:</a:t>
                </a:r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5EAD86-9003-B643-96E1-D4B2F782F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421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E4089-8361-6048-BE32-29E9F001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reconcile</a:t>
            </a:r>
            <a:r>
              <a:rPr lang="fr-FR" dirty="0"/>
              <a:t> the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views</a:t>
            </a:r>
            <a:r>
              <a:rPr lang="fr-FR" dirty="0"/>
              <a:t> </a:t>
            </a:r>
            <a:r>
              <a:rPr lang="fr-FR" dirty="0" err="1"/>
              <a:t>mentioned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7413ED-DF30-FB43-BF07-FBEA6459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fact</a:t>
            </a:r>
            <a:r>
              <a:rPr lang="fr-FR" dirty="0"/>
              <a:t> about the </a:t>
            </a:r>
            <a:r>
              <a:rPr lang="fr-FR" dirty="0" err="1"/>
              <a:t>ability</a:t>
            </a:r>
            <a:r>
              <a:rPr lang="fr-FR" dirty="0"/>
              <a:t> to go back and </a:t>
            </a:r>
            <a:r>
              <a:rPr lang="fr-FR" dirty="0" err="1"/>
              <a:t>forth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geometric</a:t>
            </a:r>
            <a:r>
              <a:rPr lang="fr-FR" dirty="0"/>
              <a:t> / spatial </a:t>
            </a:r>
            <a:r>
              <a:rPr lang="fr-FR" dirty="0" err="1"/>
              <a:t>view</a:t>
            </a:r>
            <a:r>
              <a:rPr lang="fr-FR" dirty="0"/>
              <a:t> and the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view</a:t>
            </a:r>
            <a:endParaRPr lang="fr-FR" dirty="0"/>
          </a:p>
          <a:p>
            <a:r>
              <a:rPr lang="fr-FR" dirty="0"/>
              <a:t>CS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patterns in data, </a:t>
            </a:r>
            <a:r>
              <a:rPr lang="fr-FR" dirty="0" err="1"/>
              <a:t>see</a:t>
            </a:r>
            <a:r>
              <a:rPr lang="fr-FR" dirty="0"/>
              <a:t> 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endParaRPr lang="fr-FR" dirty="0"/>
          </a:p>
          <a:p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students</a:t>
            </a:r>
            <a:r>
              <a:rPr lang="fr-FR" dirty="0"/>
              <a:t> and computer </a:t>
            </a:r>
            <a:r>
              <a:rPr lang="fr-FR" dirty="0" err="1"/>
              <a:t>graphics</a:t>
            </a:r>
            <a:r>
              <a:rPr lang="fr-FR" dirty="0"/>
              <a:t> </a:t>
            </a:r>
            <a:r>
              <a:rPr lang="fr-FR" dirty="0" err="1"/>
              <a:t>programmers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mathematically</a:t>
            </a:r>
            <a:r>
              <a:rPr lang="fr-FR" dirty="0"/>
              <a:t> and </a:t>
            </a:r>
            <a:r>
              <a:rPr lang="fr-FR" dirty="0" err="1"/>
              <a:t>manipulate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110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6BF7CD-977D-FF4A-AAEA-7C7C42016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 dirty="0"/>
              <a:t>Basis </a:t>
            </a:r>
            <a:r>
              <a:rPr lang="fr-FR" sz="3600" dirty="0" err="1"/>
              <a:t>Vectors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 :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r>
                  <a:rPr lang="fr-FR" sz="2000" dirty="0"/>
                  <a:t> and </a:t>
                </a:r>
                <a14:m>
                  <m:oMath xmlns:m="http://schemas.openxmlformats.org/officeDocument/2006/math">
                    <m:r>
                      <a:rPr lang="fr-FR" sz="2000" b="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h𝑎𝑡</m:t>
                    </m:r>
                  </m:oMath>
                </a14:m>
                <a:endParaRPr lang="fr-FR" sz="2000" b="0" dirty="0"/>
              </a:p>
              <a:p>
                <a:r>
                  <a:rPr lang="fr-FR" sz="2000" b="0" dirty="0" err="1"/>
                  <a:t>Vectors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which</a:t>
                </a:r>
                <a:r>
                  <a:rPr lang="fr-FR" sz="2000" b="0" dirty="0"/>
                  <a:t> </a:t>
                </a:r>
                <a:r>
                  <a:rPr lang="fr-FR" sz="2000" b="0" dirty="0" err="1"/>
                  <a:t>determine</a:t>
                </a:r>
                <a:r>
                  <a:rPr lang="fr-FR" sz="2000" b="0" dirty="0"/>
                  <a:t> the basic unit for the </a:t>
                </a:r>
                <a:r>
                  <a:rPr lang="fr-FR" sz="2000" b="0" dirty="0" err="1"/>
                  <a:t>space</a:t>
                </a:r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fr-FR" sz="2000" b="0" dirty="0"/>
              </a:p>
              <a:p>
                <a:endParaRPr lang="fr-FR" sz="2000" b="0" dirty="0"/>
              </a:p>
              <a:p>
                <a:endParaRPr lang="fr-FR" sz="2000" b="0" dirty="0"/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558A88A3-BE8C-F34E-B0C9-82EA161A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18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C4B130E-992E-A74C-A947-1EE0E1887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2069328"/>
            <a:ext cx="6253212" cy="378919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858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299F4-61E7-F24F-B303-EBE812CC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CE39D-2CB6-9647-AFB1-0D59DDAAE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2D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expressed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these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:</a:t>
            </a:r>
          </a:p>
          <a:p>
            <a:pPr lvl="1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2C1934-71B3-1945-9357-A73D750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7732"/>
            <a:ext cx="10515595" cy="36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290F7-0385-2349-B226-A74F19D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939647-97E1-DA44-A63F-3515EC00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Algebra</a:t>
            </a:r>
            <a:r>
              <a:rPr lang="fr-FR" dirty="0"/>
              <a:t> :</a:t>
            </a:r>
          </a:p>
          <a:p>
            <a:pPr marL="457200" lvl="1" indent="0">
              <a:buNone/>
            </a:pPr>
            <a:r>
              <a:rPr lang="fr-FR" i="1" dirty="0"/>
              <a:t>« </a:t>
            </a:r>
            <a:r>
              <a:rPr lang="fr-FR" i="1" dirty="0" err="1"/>
              <a:t>Algebra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intellectual</a:t>
            </a:r>
            <a:r>
              <a:rPr lang="fr-FR" i="1" dirty="0"/>
              <a:t> instrument </a:t>
            </a:r>
            <a:r>
              <a:rPr lang="fr-FR" i="1" dirty="0" err="1"/>
              <a:t>which</a:t>
            </a:r>
            <a:r>
              <a:rPr lang="fr-FR" i="1" dirty="0"/>
              <a:t> has been </a:t>
            </a:r>
            <a:r>
              <a:rPr lang="fr-FR" i="1" dirty="0" err="1"/>
              <a:t>created</a:t>
            </a:r>
            <a:r>
              <a:rPr lang="fr-FR" i="1" dirty="0"/>
              <a:t> for </a:t>
            </a:r>
            <a:r>
              <a:rPr lang="fr-FR" i="1" dirty="0" err="1"/>
              <a:t>rendering</a:t>
            </a:r>
            <a:r>
              <a:rPr lang="fr-FR" i="1" dirty="0"/>
              <a:t> </a:t>
            </a:r>
            <a:r>
              <a:rPr lang="fr-FR" i="1" dirty="0" err="1"/>
              <a:t>clear</a:t>
            </a:r>
            <a:r>
              <a:rPr lang="fr-FR" i="1" dirty="0"/>
              <a:t> the quantitative aspect of the world » — Alfred </a:t>
            </a:r>
            <a:r>
              <a:rPr lang="fr-FR" i="1" dirty="0" err="1"/>
              <a:t>North</a:t>
            </a:r>
            <a:r>
              <a:rPr lang="fr-FR" i="1" dirty="0"/>
              <a:t> Whitehead</a:t>
            </a:r>
          </a:p>
          <a:p>
            <a:pPr marL="457200" lvl="1" indent="0">
              <a:buNone/>
            </a:pPr>
            <a:endParaRPr lang="fr-FR" i="1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Mathematics’s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Numbers</a:t>
            </a:r>
            <a:r>
              <a:rPr lang="fr-FR" dirty="0"/>
              <a:t> and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mainly</a:t>
            </a:r>
            <a:endParaRPr lang="fr-FR" dirty="0"/>
          </a:p>
          <a:p>
            <a:pPr lvl="1">
              <a:buFont typeface="Symbol" pitchFamily="2" charset="2"/>
              <a:buChar char="Þ"/>
            </a:pPr>
            <a:r>
              <a:rPr lang="fr-FR" dirty="0" err="1"/>
              <a:t>Characterized</a:t>
            </a:r>
            <a:r>
              <a:rPr lang="fr-FR" dirty="0"/>
              <a:t> by an extensive use of </a:t>
            </a:r>
            <a:r>
              <a:rPr lang="fr-FR" dirty="0" err="1"/>
              <a:t>symbolism</a:t>
            </a:r>
            <a:r>
              <a:rPr lang="fr-FR" dirty="0"/>
              <a:t>:</a:t>
            </a:r>
          </a:p>
          <a:p>
            <a:pPr lvl="2">
              <a:buFont typeface="Symbol" pitchFamily="2" charset="2"/>
              <a:buChar char="Þ"/>
            </a:pPr>
            <a:r>
              <a:rPr lang="fr-FR" dirty="0" err="1"/>
              <a:t>Generally</a:t>
            </a:r>
            <a:r>
              <a:rPr lang="fr-FR" dirty="0"/>
              <a:t>, the use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symbols</a:t>
            </a:r>
            <a:r>
              <a:rPr lang="fr-FR" dirty="0"/>
              <a:t> mark the transition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arithmetic</a:t>
            </a:r>
            <a:r>
              <a:rPr lang="fr-FR" dirty="0"/>
              <a:t> and </a:t>
            </a:r>
            <a:r>
              <a:rPr lang="fr-FR" dirty="0" err="1"/>
              <a:t>algebra</a:t>
            </a:r>
            <a:r>
              <a:rPr lang="fr-FR" dirty="0"/>
              <a:t>.</a:t>
            </a:r>
          </a:p>
          <a:p>
            <a:pPr>
              <a:buFont typeface="Symbol" pitchFamily="2" charset="2"/>
              <a:buChar char="Þ"/>
            </a:pP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understood</a:t>
            </a:r>
            <a:r>
              <a:rPr lang="fr-FR" dirty="0"/>
              <a:t> as a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to </a:t>
            </a:r>
            <a:r>
              <a:rPr lang="fr-FR" i="1" dirty="0" err="1"/>
              <a:t>lines</a:t>
            </a:r>
            <a:r>
              <a:rPr lang="fr-FR" dirty="0"/>
              <a:t> and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go </a:t>
            </a:r>
            <a:r>
              <a:rPr lang="fr-FR" dirty="0" err="1"/>
              <a:t>beyond</a:t>
            </a:r>
            <a:r>
              <a:rPr lang="fr-FR" dirty="0"/>
              <a:t> a single dimension (</a:t>
            </a:r>
            <a:r>
              <a:rPr lang="fr-FR" dirty="0" err="1"/>
              <a:t>numbers</a:t>
            </a:r>
            <a:r>
              <a:rPr lang="fr-F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492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6C374-4CC9-614E-B519-EAB2B0C3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,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depends</a:t>
                </a:r>
                <a:r>
                  <a:rPr lang="fr-FR" dirty="0"/>
                  <a:t> on an </a:t>
                </a:r>
                <a:r>
                  <a:rPr lang="fr-FR" dirty="0" err="1"/>
                  <a:t>implicit</a:t>
                </a:r>
                <a:r>
                  <a:rPr lang="fr-FR" dirty="0"/>
                  <a:t> </a:t>
                </a:r>
                <a:r>
                  <a:rPr lang="fr-FR" dirty="0" err="1"/>
                  <a:t>choice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could</a:t>
                </a:r>
                <a:r>
                  <a:rPr lang="fr-FR" dirty="0"/>
                  <a:t> have </a:t>
                </a:r>
                <a:r>
                  <a:rPr lang="fr-FR" dirty="0" err="1"/>
                  <a:t>chosen</a:t>
                </a:r>
                <a:r>
                  <a:rPr lang="fr-FR" dirty="0"/>
                  <a:t> </a:t>
                </a:r>
                <a:r>
                  <a:rPr lang="fr-FR" dirty="0" err="1"/>
                  <a:t>many</a:t>
                </a:r>
                <a:r>
                  <a:rPr lang="fr-FR" dirty="0"/>
                  <a:t> </a:t>
                </a:r>
                <a:r>
                  <a:rPr lang="fr-FR" dirty="0" err="1"/>
                  <a:t>other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as « basis »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endParaRPr lang="fr-F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=5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Any</a:t>
                </a:r>
                <a:r>
                  <a:rPr lang="fr-FR" dirty="0"/>
                  <a:t> time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scale</a:t>
                </a:r>
                <a:r>
                  <a:rPr lang="fr-FR" dirty="0"/>
                  <a:t> and 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=&gt; </a:t>
                </a:r>
                <a:r>
                  <a:rPr lang="fr-FR" dirty="0" err="1"/>
                  <a:t>we</a:t>
                </a:r>
                <a:r>
                  <a:rPr lang="fr-FR" dirty="0"/>
                  <a:t> call </a:t>
                </a:r>
                <a:r>
                  <a:rPr lang="fr-FR" dirty="0" err="1"/>
                  <a:t>this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A9894D0-8038-B549-B38B-ED7B6D9AB6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4684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AD28A-85F6-EA45-A027-0E5A3315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Span </a:t>
            </a:r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7A838F-A676-4E4E-B23D-8AFC07C69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Can </a:t>
            </a:r>
            <a:r>
              <a:rPr lang="fr-FR" sz="2000" dirty="0" err="1">
                <a:solidFill>
                  <a:schemeClr val="bg1"/>
                </a:solidFill>
              </a:rPr>
              <a:t>reach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any</a:t>
            </a:r>
            <a:r>
              <a:rPr lang="fr-FR" sz="2000" dirty="0">
                <a:solidFill>
                  <a:schemeClr val="bg1"/>
                </a:solidFill>
              </a:rPr>
              <a:t> point in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by </a:t>
            </a:r>
            <a:r>
              <a:rPr lang="fr-FR" sz="2000" dirty="0" err="1">
                <a:solidFill>
                  <a:schemeClr val="bg1"/>
                </a:solidFill>
              </a:rPr>
              <a:t>using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linear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combinations</a:t>
            </a:r>
            <a:r>
              <a:rPr lang="fr-FR" sz="2000" dirty="0">
                <a:solidFill>
                  <a:schemeClr val="bg1"/>
                </a:solidFill>
              </a:rPr>
              <a:t> (</a:t>
            </a:r>
            <a:r>
              <a:rPr lang="fr-FR" sz="2000" dirty="0" err="1">
                <a:solidFill>
                  <a:schemeClr val="bg1"/>
                </a:solidFill>
              </a:rPr>
              <a:t>barring</a:t>
            </a:r>
            <a:r>
              <a:rPr lang="fr-FR" sz="2000" dirty="0">
                <a:solidFill>
                  <a:schemeClr val="bg1"/>
                </a:solidFill>
              </a:rPr>
              <a:t> certain </a:t>
            </a:r>
            <a:r>
              <a:rPr lang="fr-FR" sz="2000" dirty="0" err="1">
                <a:solidFill>
                  <a:schemeClr val="bg1"/>
                </a:solidFill>
              </a:rPr>
              <a:t>specific</a:t>
            </a:r>
            <a:r>
              <a:rPr lang="fr-FR" sz="2000" dirty="0">
                <a:solidFill>
                  <a:schemeClr val="bg1"/>
                </a:solidFill>
              </a:rPr>
              <a:t> cases </a:t>
            </a:r>
            <a:r>
              <a:rPr lang="fr-FR" sz="2000" dirty="0" err="1">
                <a:solidFill>
                  <a:schemeClr val="bg1"/>
                </a:solidFill>
              </a:rPr>
              <a:t>where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are </a:t>
            </a:r>
            <a:r>
              <a:rPr lang="fr-FR" sz="2000" dirty="0" err="1">
                <a:solidFill>
                  <a:schemeClr val="bg1"/>
                </a:solidFill>
              </a:rPr>
              <a:t>colinear</a:t>
            </a:r>
            <a:r>
              <a:rPr lang="fr-FR" sz="2000" dirty="0">
                <a:solidFill>
                  <a:schemeClr val="bg1"/>
                </a:solidFill>
              </a:rPr>
              <a:t> or one of the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the 0 </a:t>
            </a:r>
            <a:r>
              <a:rPr lang="fr-FR" sz="2000" dirty="0" err="1">
                <a:solidFill>
                  <a:schemeClr val="bg1"/>
                </a:solidFill>
              </a:rPr>
              <a:t>vector</a:t>
            </a:r>
            <a:r>
              <a:rPr lang="fr-FR" sz="2000" dirty="0">
                <a:solidFill>
                  <a:schemeClr val="bg1"/>
                </a:solidFill>
              </a:rPr>
              <a:t>)</a:t>
            </a:r>
          </a:p>
          <a:p>
            <a:r>
              <a:rPr lang="fr-FR" sz="2000" dirty="0">
                <a:solidFill>
                  <a:schemeClr val="bg1"/>
                </a:solidFill>
              </a:rPr>
              <a:t>This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called</a:t>
            </a:r>
            <a:r>
              <a:rPr lang="fr-FR" sz="2000" dirty="0">
                <a:solidFill>
                  <a:schemeClr val="bg1"/>
                </a:solidFill>
              </a:rPr>
              <a:t> the </a:t>
            </a:r>
            <a:r>
              <a:rPr lang="fr-FR" sz="2000" i="1" dirty="0" err="1">
                <a:solidFill>
                  <a:schemeClr val="bg1"/>
                </a:solidFill>
              </a:rPr>
              <a:t>span</a:t>
            </a:r>
            <a:r>
              <a:rPr lang="fr-FR" sz="2000" dirty="0">
                <a:solidFill>
                  <a:schemeClr val="bg1"/>
                </a:solidFill>
              </a:rPr>
              <a:t> of 2 </a:t>
            </a:r>
            <a:r>
              <a:rPr lang="fr-FR" sz="2000" dirty="0" err="1">
                <a:solidFill>
                  <a:schemeClr val="bg1"/>
                </a:solidFill>
              </a:rPr>
              <a:t>vectors</a:t>
            </a:r>
            <a:r>
              <a:rPr lang="fr-FR" sz="2000" dirty="0">
                <a:solidFill>
                  <a:schemeClr val="bg1"/>
                </a:solidFill>
              </a:rPr>
              <a:t>, the </a:t>
            </a:r>
            <a:r>
              <a:rPr lang="fr-FR" sz="2000" dirty="0" err="1">
                <a:solidFill>
                  <a:schemeClr val="bg1"/>
                </a:solidFill>
              </a:rPr>
              <a:t>amount</a:t>
            </a:r>
            <a:r>
              <a:rPr lang="fr-FR" sz="2000" dirty="0">
                <a:solidFill>
                  <a:schemeClr val="bg1"/>
                </a:solidFill>
              </a:rPr>
              <a:t> of </a:t>
            </a:r>
            <a:r>
              <a:rPr lang="fr-FR" sz="2000" dirty="0" err="1">
                <a:solidFill>
                  <a:schemeClr val="bg1"/>
                </a:solidFill>
              </a:rPr>
              <a:t>space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they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cover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basically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r>
              <a:rPr lang="fr-FR" sz="2000" dirty="0">
                <a:solidFill>
                  <a:schemeClr val="bg1"/>
                </a:solidFill>
              </a:rPr>
              <a:t>In 2D : </a:t>
            </a:r>
            <a:r>
              <a:rPr lang="fr-FR" sz="2000" dirty="0" err="1">
                <a:solidFill>
                  <a:schemeClr val="bg1"/>
                </a:solidFill>
              </a:rPr>
              <a:t>this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can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be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a line if the </a:t>
            </a:r>
            <a:r>
              <a:rPr lang="fr-FR" sz="1600" dirty="0" err="1">
                <a:solidFill>
                  <a:schemeClr val="bg1"/>
                </a:solidFill>
              </a:rPr>
              <a:t>vectors</a:t>
            </a:r>
            <a:r>
              <a:rPr lang="fr-FR" sz="1600" dirty="0">
                <a:solidFill>
                  <a:schemeClr val="bg1"/>
                </a:solidFill>
              </a:rPr>
              <a:t> are </a:t>
            </a:r>
            <a:r>
              <a:rPr lang="fr-FR" sz="1600" dirty="0" err="1">
                <a:solidFill>
                  <a:schemeClr val="bg1"/>
                </a:solidFill>
              </a:rPr>
              <a:t>colinear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fr-FR" sz="1600" dirty="0">
                <a:solidFill>
                  <a:schemeClr val="bg1"/>
                </a:solidFill>
              </a:rPr>
              <a:t>or a plane, </a:t>
            </a:r>
            <a:r>
              <a:rPr lang="fr-FR" sz="1600" dirty="0" err="1">
                <a:solidFill>
                  <a:schemeClr val="bg1"/>
                </a:solidFill>
              </a:rPr>
              <a:t>ie</a:t>
            </a:r>
            <a:r>
              <a:rPr lang="fr-FR" sz="1600" dirty="0">
                <a:solidFill>
                  <a:schemeClr val="bg1"/>
                </a:solidFill>
              </a:rPr>
              <a:t> all of the 2D </a:t>
            </a:r>
            <a:r>
              <a:rPr lang="fr-FR" sz="1600" dirty="0" err="1">
                <a:solidFill>
                  <a:schemeClr val="bg1"/>
                </a:solidFill>
              </a:rPr>
              <a:t>space</a:t>
            </a:r>
            <a:endParaRPr lang="fr-FR" sz="16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853A17-7FA8-954F-8A9E-7EE3E959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61846"/>
            <a:ext cx="3588640" cy="2000666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E912B85-F23B-7C4D-82E5-75E2E03FF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297146"/>
            <a:ext cx="3588640" cy="1650774"/>
          </a:xfrm>
          <a:prstGeom prst="rect">
            <a:avLst/>
          </a:prstGeom>
        </p:spPr>
      </p:pic>
      <p:sp>
        <p:nvSpPr>
          <p:cNvPr id="25" name="Rectangle 15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853A0B-9133-734F-B163-32DDAB18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6F4C2A1-552C-524F-AFC2-C705C4605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975" y="4494210"/>
            <a:ext cx="1282700" cy="15621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74C0AC-0308-D047-B196-C0E85686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564" y="1879600"/>
            <a:ext cx="4457700" cy="1549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0B0FE98-8CA6-EE4C-80D3-DC434BA67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75" y="2771774"/>
            <a:ext cx="1130300" cy="1422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/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Is the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the </a:t>
                </a:r>
                <a:r>
                  <a:rPr lang="fr-FR" dirty="0" err="1"/>
                  <a:t>above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?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C8771D6-AF93-FD40-B357-1411D5659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38" y="3277822"/>
                <a:ext cx="5767413" cy="410305"/>
              </a:xfrm>
              <a:prstGeom prst="rect">
                <a:avLst/>
              </a:prstGeom>
              <a:blipFill>
                <a:blip r:embed="rId5"/>
                <a:stretch>
                  <a:fillRect l="-879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/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What about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fr-FR" dirty="0"/>
                  <a:t>?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BC8D94B-0890-7748-9F99-C372E4EF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15" y="5016134"/>
                <a:ext cx="1593770" cy="369332"/>
              </a:xfrm>
              <a:prstGeom prst="rect">
                <a:avLst/>
              </a:prstGeom>
              <a:blipFill>
                <a:blip r:embed="rId6"/>
                <a:stretch>
                  <a:fillRect l="-3175" t="-13793" r="-2381" b="-3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16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4C71B-4AEA-B24A-ABAC-49BA8A8A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C0FFB9-66F6-8E4B-B901-CD757FA7E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6F7E316-6387-5C4B-B462-E7CF342A3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3060700"/>
            <a:ext cx="2832100" cy="736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E781F84-A73C-6947-8D62-448CECD9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4332013"/>
            <a:ext cx="3708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0A0C4-6127-A945-874B-4245E66F2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Quick </a:t>
            </a:r>
            <a:r>
              <a:rPr lang="fr-FR" dirty="0" err="1"/>
              <a:t>Recap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Vector addition</a:t>
                </a:r>
              </a:p>
              <a:p>
                <a:r>
                  <a:rPr lang="fr-FR" dirty="0" err="1"/>
                  <a:t>Vector</a:t>
                </a:r>
                <a:r>
                  <a:rPr lang="fr-FR" dirty="0"/>
                  <a:t> multiplication</a:t>
                </a:r>
              </a:p>
              <a:p>
                <a:r>
                  <a:rPr lang="fr-FR" dirty="0"/>
                  <a:t>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really</a:t>
                </a:r>
                <a:r>
                  <a:rPr lang="fr-FR" dirty="0"/>
                  <a:t>, not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endParaRPr lang="fr-FR" dirty="0"/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describe</a:t>
                </a:r>
                <a:r>
                  <a:rPr lang="fr-FR" dirty="0"/>
                  <a:t>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in a </a:t>
                </a:r>
                <a:r>
                  <a:rPr lang="fr-FR" dirty="0" err="1"/>
                  <a:t>particular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as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of basis </a:t>
                </a:r>
                <a:r>
                  <a:rPr lang="fr-FR" dirty="0" err="1"/>
                  <a:t>vectors</a:t>
                </a:r>
                <a:r>
                  <a:rPr lang="fr-FR" dirty="0"/>
                  <a:t>.</a:t>
                </a:r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9E01AD5-6C43-EB44-A913-2E0F8C7B6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93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0CB866-0E80-5647-AD20-6763284A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Transformations and Matrices</a:t>
            </a:r>
          </a:p>
        </p:txBody>
      </p:sp>
      <p:pic>
        <p:nvPicPr>
          <p:cNvPr id="4" name="Espace réservé du contenu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8BBCCD-4197-AA4C-9A5B-26FCF02A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11481"/>
            <a:ext cx="10515599" cy="19453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D6E074-FE09-2A4D-B1E6-FCA926DE77F0}"/>
              </a:ext>
            </a:extLst>
          </p:cNvPr>
          <p:cNvSpPr txBox="1"/>
          <p:nvPr/>
        </p:nvSpPr>
        <p:spPr>
          <a:xfrm>
            <a:off x="3625674" y="1798297"/>
            <a:ext cx="692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intuitive to figure out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do </a:t>
            </a:r>
            <a:r>
              <a:rPr lang="fr-FR" i="1" dirty="0" err="1"/>
              <a:t>visually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do </a:t>
            </a:r>
            <a:r>
              <a:rPr lang="fr-FR" dirty="0" err="1"/>
              <a:t>this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9868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B4A2A1-4F95-E44C-81DF-205972B0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4FF60D-84D1-A047-95AF-7382B4078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Get</a:t>
            </a:r>
            <a:r>
              <a:rPr lang="fr-FR" dirty="0"/>
              <a:t> an intuition for </a:t>
            </a:r>
          </a:p>
          <a:p>
            <a:pPr lvl="1"/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multiplication 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later</a:t>
            </a:r>
            <a:r>
              <a:rPr lang="fr-FR" dirty="0"/>
              <a:t> on </a:t>
            </a:r>
            <a:r>
              <a:rPr lang="fr-FR" dirty="0" err="1"/>
              <a:t>vector</a:t>
            </a:r>
            <a:r>
              <a:rPr lang="fr-FR" dirty="0"/>
              <a:t> / </a:t>
            </a:r>
            <a:r>
              <a:rPr lang="fr-FR" dirty="0" err="1"/>
              <a:t>vector</a:t>
            </a:r>
            <a:r>
              <a:rPr lang="fr-FR" dirty="0"/>
              <a:t> multiplication or dot </a:t>
            </a:r>
            <a:r>
              <a:rPr lang="fr-FR" dirty="0" err="1"/>
              <a:t>product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by </a:t>
            </a:r>
            <a:r>
              <a:rPr lang="fr-FR" dirty="0" err="1"/>
              <a:t>scalars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Goal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try</a:t>
            </a:r>
            <a:r>
              <a:rPr lang="fr-FR" dirty="0"/>
              <a:t> and not </a:t>
            </a:r>
            <a:r>
              <a:rPr lang="fr-FR" dirty="0" err="1"/>
              <a:t>rely</a:t>
            </a:r>
            <a:r>
              <a:rPr lang="fr-FR" dirty="0"/>
              <a:t> on </a:t>
            </a:r>
            <a:r>
              <a:rPr lang="fr-FR" dirty="0" err="1"/>
              <a:t>memorization</a:t>
            </a:r>
            <a:r>
              <a:rPr lang="fr-FR" dirty="0"/>
              <a:t> for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are the </a:t>
            </a:r>
            <a:r>
              <a:rPr lang="fr-FR" dirty="0" err="1"/>
              <a:t>bread</a:t>
            </a:r>
            <a:r>
              <a:rPr lang="fr-FR" dirty="0"/>
              <a:t> and butter of neural nets and are </a:t>
            </a:r>
            <a:r>
              <a:rPr lang="fr-FR" dirty="0" err="1"/>
              <a:t>generally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95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F7861-9FF6-954D-8E64-C9E65602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6FCB4-865C-584C-9920-1EBA46B43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Fancy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for </a:t>
            </a:r>
            <a:r>
              <a:rPr lang="fr-FR" dirty="0" err="1"/>
              <a:t>function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Takes</a:t>
            </a:r>
            <a:r>
              <a:rPr lang="fr-FR" dirty="0"/>
              <a:t> an input and </a:t>
            </a:r>
            <a:r>
              <a:rPr lang="fr-FR" dirty="0" err="1"/>
              <a:t>spits</a:t>
            </a:r>
            <a:r>
              <a:rPr lang="fr-FR" dirty="0"/>
              <a:t> out an output</a:t>
            </a:r>
          </a:p>
          <a:p>
            <a:pPr lvl="1"/>
            <a:r>
              <a:rPr lang="fr-FR" dirty="0" err="1"/>
              <a:t>Vector</a:t>
            </a:r>
            <a:r>
              <a:rPr lang="fr-FR" dirty="0"/>
              <a:t> 2 </a:t>
            </a:r>
            <a:r>
              <a:rPr lang="fr-FR" dirty="0" err="1"/>
              <a:t>Vector</a:t>
            </a:r>
            <a:r>
              <a:rPr lang="fr-FR" dirty="0"/>
              <a:t> in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Transformation has </a:t>
            </a:r>
            <a:r>
              <a:rPr lang="fr-FR" dirty="0" err="1"/>
              <a:t>maybe</a:t>
            </a:r>
            <a:r>
              <a:rPr lang="fr-FR" dirty="0"/>
              <a:t> more of a </a:t>
            </a:r>
            <a:r>
              <a:rPr lang="fr-FR" dirty="0" err="1"/>
              <a:t>visual</a:t>
            </a:r>
            <a:r>
              <a:rPr lang="fr-FR" dirty="0"/>
              <a:t> connotation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…</a:t>
            </a:r>
          </a:p>
          <a:p>
            <a:pPr lvl="1"/>
            <a:r>
              <a:rPr lang="fr-FR" dirty="0"/>
              <a:t>If a transformation </a:t>
            </a:r>
            <a:r>
              <a:rPr lang="fr-FR" dirty="0" err="1"/>
              <a:t>maps</a:t>
            </a:r>
            <a:r>
              <a:rPr lang="fr-FR" dirty="0"/>
              <a:t> an input </a:t>
            </a:r>
            <a:r>
              <a:rPr lang="fr-FR" dirty="0" err="1"/>
              <a:t>vector</a:t>
            </a:r>
            <a:r>
              <a:rPr lang="fr-FR" dirty="0"/>
              <a:t> to an output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imagine </a:t>
            </a:r>
            <a:r>
              <a:rPr lang="fr-FR" dirty="0" err="1"/>
              <a:t>that</a:t>
            </a:r>
            <a:r>
              <a:rPr lang="fr-FR" dirty="0"/>
              <a:t> input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i="1" dirty="0" err="1"/>
              <a:t>moving</a:t>
            </a:r>
            <a:r>
              <a:rPr lang="fr-FR" i="1" dirty="0"/>
              <a:t> over </a:t>
            </a:r>
            <a:r>
              <a:rPr lang="fr-FR" dirty="0"/>
              <a:t>to the output </a:t>
            </a:r>
            <a:r>
              <a:rPr lang="fr-FR" dirty="0" err="1"/>
              <a:t>vector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722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FC6A7-4E0D-1647-B5FA-76DAF531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Illustration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8A74AB-D7D9-3C46-8086-1D841FAA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For a single </a:t>
            </a:r>
            <a:r>
              <a:rPr lang="fr-FR" dirty="0" err="1"/>
              <a:t>vector</a:t>
            </a:r>
            <a:r>
              <a:rPr lang="fr-FR" dirty="0"/>
              <a:t> :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vector</a:t>
            </a:r>
            <a:r>
              <a:rPr lang="fr-FR" dirty="0"/>
              <a:t> in the </a:t>
            </a:r>
            <a:r>
              <a:rPr lang="fr-FR" dirty="0" err="1"/>
              <a:t>space</a:t>
            </a:r>
            <a:r>
              <a:rPr lang="fr-FR" dirty="0"/>
              <a:t> (</a:t>
            </a:r>
            <a:r>
              <a:rPr lang="fr-FR" dirty="0" err="1"/>
              <a:t>represented</a:t>
            </a:r>
            <a:r>
              <a:rPr lang="fr-FR" dirty="0"/>
              <a:t> by an </a:t>
            </a:r>
            <a:r>
              <a:rPr lang="fr-FR" dirty="0" err="1"/>
              <a:t>infinite</a:t>
            </a:r>
            <a:r>
              <a:rPr lang="fr-FR" dirty="0"/>
              <a:t> </a:t>
            </a:r>
            <a:r>
              <a:rPr lang="fr-FR" dirty="0" err="1"/>
              <a:t>grid</a:t>
            </a:r>
            <a:r>
              <a:rPr lang="fr-FR" dirty="0"/>
              <a:t>):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D1BD19-D54A-7547-B855-2BCFBAD56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97" y="969167"/>
            <a:ext cx="6680131" cy="24467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DDAFE7-5CC3-3743-BF9B-934E3025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71" y="4319324"/>
            <a:ext cx="4020458" cy="24493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650FF5-5C9F-0746-9D3D-9EA42168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271" y="4324441"/>
            <a:ext cx="4132036" cy="243910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A5BBC0-071E-594E-A519-3E7F026738CC}"/>
              </a:ext>
            </a:extLst>
          </p:cNvPr>
          <p:cNvSpPr txBox="1"/>
          <p:nvPr/>
        </p:nvSpPr>
        <p:spPr>
          <a:xfrm>
            <a:off x="6110514" y="54283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235563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62350-83E8-1C4C-9D7F-89A6E012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(Transformation)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fr-FR" dirty="0"/>
                  <a:t>All </a:t>
                </a:r>
                <a:r>
                  <a:rPr lang="fr-FR" dirty="0" err="1"/>
                  <a:t>lines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lines</a:t>
                </a:r>
                <a:r>
                  <a:rPr lang="fr-FR" dirty="0"/>
                  <a:t> </a:t>
                </a:r>
                <a:r>
                  <a:rPr lang="fr-FR" dirty="0" err="1"/>
                  <a:t>without</a:t>
                </a:r>
                <a:r>
                  <a:rPr lang="fr-FR" dirty="0"/>
                  <a:t> </a:t>
                </a:r>
                <a:r>
                  <a:rPr lang="fr-FR" dirty="0" err="1"/>
                  <a:t>getting</a:t>
                </a:r>
                <a:r>
                  <a:rPr lang="fr-FR" dirty="0"/>
                  <a:t> </a:t>
                </a:r>
                <a:r>
                  <a:rPr lang="fr-FR" dirty="0" err="1"/>
                  <a:t>curved</a:t>
                </a:r>
                <a:endParaRPr lang="fr-FR" dirty="0"/>
              </a:p>
              <a:p>
                <a:r>
                  <a:rPr lang="fr-FR" dirty="0"/>
                  <a:t>The </a:t>
                </a:r>
                <a:r>
                  <a:rPr lang="fr-FR" dirty="0" err="1"/>
                  <a:t>origin</a:t>
                </a:r>
                <a:r>
                  <a:rPr lang="fr-FR" dirty="0"/>
                  <a:t> must </a:t>
                </a:r>
                <a:r>
                  <a:rPr lang="fr-FR" dirty="0" err="1"/>
                  <a:t>remain</a:t>
                </a:r>
                <a:r>
                  <a:rPr lang="fr-FR" dirty="0"/>
                  <a:t> </a:t>
                </a:r>
                <a:r>
                  <a:rPr lang="fr-FR" dirty="0" err="1"/>
                  <a:t>fixed</a:t>
                </a:r>
                <a:r>
                  <a:rPr lang="fr-FR" dirty="0"/>
                  <a:t> in place</a:t>
                </a:r>
              </a:p>
              <a:p>
                <a:endParaRPr lang="fr-FR" dirty="0"/>
              </a:p>
              <a:p>
                <a:r>
                  <a:rPr lang="fr-FR" dirty="0" err="1"/>
                  <a:t>Basically</a:t>
                </a:r>
                <a:r>
                  <a:rPr lang="fr-FR" dirty="0"/>
                  <a:t>, </a:t>
                </a:r>
                <a:r>
                  <a:rPr lang="fr-FR" dirty="0" err="1"/>
                  <a:t>everything</a:t>
                </a:r>
                <a:r>
                  <a:rPr lang="fr-FR" dirty="0"/>
                  <a:t> </a:t>
                </a:r>
                <a:r>
                  <a:rPr lang="fr-FR" dirty="0" err="1"/>
                  <a:t>remains</a:t>
                </a:r>
                <a:r>
                  <a:rPr lang="fr-FR" dirty="0"/>
                  <a:t> </a:t>
                </a:r>
                <a:r>
                  <a:rPr lang="fr-FR" dirty="0" err="1"/>
                  <a:t>evenly</a:t>
                </a:r>
                <a:r>
                  <a:rPr lang="fr-FR" dirty="0"/>
                  <a:t> </a:t>
                </a:r>
                <a:r>
                  <a:rPr lang="fr-FR" dirty="0" err="1"/>
                  <a:t>spaced</a:t>
                </a:r>
                <a:r>
                  <a:rPr lang="fr-FR" dirty="0"/>
                  <a:t>, </a:t>
                </a:r>
                <a:r>
                  <a:rPr lang="fr-FR" dirty="0" err="1"/>
                  <a:t>which</a:t>
                </a:r>
                <a:r>
                  <a:rPr lang="fr-FR" dirty="0"/>
                  <a:t> has </a:t>
                </a:r>
                <a:r>
                  <a:rPr lang="fr-FR" dirty="0" err="1"/>
                  <a:t>some</a:t>
                </a:r>
                <a:r>
                  <a:rPr lang="fr-FR" dirty="0"/>
                  <a:t> </a:t>
                </a:r>
                <a:r>
                  <a:rPr lang="fr-FR" dirty="0" err="1"/>
                  <a:t>nice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, as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see</a:t>
                </a:r>
                <a:r>
                  <a:rPr lang="fr-FR" dirty="0"/>
                  <a:t>.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 err="1"/>
                  <a:t>Linear</a:t>
                </a:r>
                <a:r>
                  <a:rPr lang="fr-FR" dirty="0"/>
                  <a:t> :</a:t>
                </a:r>
              </a:p>
              <a:p>
                <a:pPr marL="457200" lvl="1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+3 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+6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b="0" dirty="0"/>
                  <a:t> </a:t>
                </a:r>
              </a:p>
              <a:p>
                <a:pPr marL="457200" lvl="1" indent="0">
                  <a:buNone/>
                </a:pPr>
                <a:endParaRPr lang="fr-FR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fr-FR" b="0" i="1" baseline="3000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(2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+3 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𝗑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+1=8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+1 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F058588-57E3-A54D-82F4-DD74A2C69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6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67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6ADEF-41BC-C646-81CC-4437A626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C74DAD-D6C2-BF44-BB18-F11A40026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Fundamental</a:t>
            </a:r>
            <a:r>
              <a:rPr lang="fr-FR" dirty="0"/>
              <a:t> building block for lin. </a:t>
            </a:r>
            <a:r>
              <a:rPr lang="fr-FR" dirty="0" err="1"/>
              <a:t>alg</a:t>
            </a:r>
            <a:r>
              <a:rPr lang="fr-FR" dirty="0"/>
              <a:t>.</a:t>
            </a:r>
          </a:p>
          <a:p>
            <a:r>
              <a:rPr lang="fr-FR" dirty="0"/>
              <a:t>3 perspectives :</a:t>
            </a:r>
          </a:p>
          <a:p>
            <a:pPr lvl="1"/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arrows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move </a:t>
            </a:r>
            <a:r>
              <a:rPr lang="fr-FR" dirty="0" err="1"/>
              <a:t>around</a:t>
            </a:r>
            <a:endParaRPr lang="fr-FR" dirty="0"/>
          </a:p>
          <a:p>
            <a:pPr lvl="1"/>
            <a:r>
              <a:rPr lang="fr-FR" dirty="0"/>
              <a:t>Computer Science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Vectors</a:t>
            </a:r>
            <a:r>
              <a:rPr lang="fr-FR" dirty="0"/>
              <a:t> are </a:t>
            </a:r>
            <a:r>
              <a:rPr lang="fr-FR" dirty="0" err="1"/>
              <a:t>ordered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=&gt; </a:t>
            </a:r>
            <a:r>
              <a:rPr lang="fr-FR" dirty="0" err="1"/>
              <a:t>think</a:t>
            </a:r>
            <a:r>
              <a:rPr lang="fr-FR" dirty="0"/>
              <a:t> of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pPr lvl="2"/>
            <a:r>
              <a:rPr lang="fr-FR" dirty="0"/>
              <a:t>[ 200 </a:t>
            </a:r>
            <a:r>
              <a:rPr lang="fr-FR" dirty="0" err="1"/>
              <a:t>sqm</a:t>
            </a:r>
            <a:r>
              <a:rPr lang="fr-FR" dirty="0"/>
              <a:t>, 1.5M] vs. [500K, 150 </a:t>
            </a:r>
            <a:r>
              <a:rPr lang="fr-FR" dirty="0" err="1"/>
              <a:t>sqm</a:t>
            </a:r>
            <a:r>
              <a:rPr lang="fr-FR" dirty="0"/>
              <a:t>] =&gt;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matters</a:t>
            </a:r>
            <a:endParaRPr lang="fr-FR" dirty="0"/>
          </a:p>
          <a:p>
            <a:pPr lvl="1"/>
            <a:r>
              <a:rPr lang="fr-FR" dirty="0"/>
              <a:t>Math </a:t>
            </a:r>
            <a:r>
              <a:rPr lang="fr-FR" dirty="0" err="1"/>
              <a:t>student</a:t>
            </a:r>
            <a:endParaRPr lang="fr-FR" dirty="0"/>
          </a:p>
          <a:p>
            <a:pPr lvl="2"/>
            <a:r>
              <a:rPr lang="fr-FR" dirty="0" err="1"/>
              <a:t>Generalizes</a:t>
            </a:r>
            <a:r>
              <a:rPr lang="fr-FR" dirty="0"/>
              <a:t> </a:t>
            </a:r>
            <a:r>
              <a:rPr lang="fr-FR" dirty="0" err="1"/>
              <a:t>both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views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2785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BDE50B-5EE8-E44D-8B49-B65760DE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0E32B8-97DD-ED4E-BACF-307866061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Analogy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friend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produce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had</a:t>
            </a:r>
            <a:r>
              <a:rPr lang="fr-FR" dirty="0"/>
              <a:t> been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seperately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6h straight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paid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1h on 6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days</a:t>
            </a:r>
            <a:r>
              <a:rPr lang="fr-FR" dirty="0"/>
              <a:t> =&gt; </a:t>
            </a:r>
            <a:r>
              <a:rPr lang="fr-FR" dirty="0" err="1"/>
              <a:t>linear</a:t>
            </a:r>
            <a:r>
              <a:rPr lang="fr-FR" dirty="0"/>
              <a:t>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And if the total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sum</a:t>
            </a:r>
            <a:r>
              <a:rPr lang="fr-FR" dirty="0"/>
              <a:t> of the parts =&gt; non-</a:t>
            </a:r>
            <a:r>
              <a:rPr lang="fr-FR" dirty="0" err="1"/>
              <a:t>linear</a:t>
            </a:r>
            <a:r>
              <a:rPr lang="fr-FR" dirty="0"/>
              <a:t>.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3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168D3-F049-2F40-B8A9-29256FEB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know </a:t>
                </a:r>
                <a:r>
                  <a:rPr lang="fr-FR" dirty="0" err="1"/>
                  <a:t>where</a:t>
                </a:r>
                <a:r>
                  <a:rPr lang="fr-FR" dirty="0"/>
                  <a:t> a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to land </a:t>
                </a:r>
                <a:r>
                  <a:rPr lang="fr-FR" dirty="0" err="1"/>
                  <a:t>after</a:t>
                </a:r>
                <a:r>
                  <a:rPr lang="fr-FR" dirty="0"/>
                  <a:t> </a:t>
                </a:r>
                <a:r>
                  <a:rPr lang="fr-FR" dirty="0" err="1"/>
                  <a:t>going</a:t>
                </a:r>
                <a:r>
                  <a:rPr lang="fr-FR" dirty="0"/>
                  <a:t> </a:t>
                </a:r>
                <a:r>
                  <a:rPr lang="fr-FR" dirty="0" err="1"/>
                  <a:t>through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/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transfromation</a:t>
                </a:r>
                <a:r>
                  <a:rPr lang="fr-FR" dirty="0"/>
                  <a:t>, all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to do </a:t>
                </a:r>
                <a:r>
                  <a:rPr lang="fr-FR" dirty="0" err="1"/>
                  <a:t>is</a:t>
                </a:r>
                <a:r>
                  <a:rPr lang="fr-FR" dirty="0"/>
                  <a:t> look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land.</a:t>
                </a:r>
              </a:p>
              <a:p>
                <a:r>
                  <a:rPr lang="fr-FR" dirty="0" err="1"/>
                  <a:t>Remember</a:t>
                </a:r>
                <a:r>
                  <a:rPr lang="fr-FR" dirty="0"/>
                  <a:t> : </a:t>
                </a:r>
              </a:p>
              <a:p>
                <a:pPr lvl="1"/>
                <a:r>
                  <a:rPr lang="fr-FR" dirty="0"/>
                  <a:t>if a </a:t>
                </a:r>
                <a:r>
                  <a:rPr lang="fr-FR" dirty="0" err="1"/>
                  <a:t>vector</a:t>
                </a:r>
                <a:r>
                  <a:rPr lang="fr-FR" dirty="0"/>
                  <a:t> in the input </a:t>
                </a:r>
                <a:r>
                  <a:rPr lang="fr-FR" dirty="0" err="1"/>
                  <a:t>space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a </a:t>
                </a:r>
                <a:r>
                  <a:rPr lang="fr-FR" dirty="0" err="1"/>
                  <a:t>similar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</a:t>
                </a:r>
                <a:r>
                  <a:rPr lang="fr-FR" dirty="0" err="1"/>
                  <a:t>combination</a:t>
                </a:r>
                <a:r>
                  <a:rPr lang="fr-FR" dirty="0"/>
                  <a:t> in the </a:t>
                </a:r>
                <a:r>
                  <a:rPr lang="fr-FR" dirty="0" err="1"/>
                  <a:t>transformed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, but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transformed (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basis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  <a:r>
                  <a:rPr lang="fr-FR" dirty="0" err="1"/>
                  <a:t>landed</a:t>
                </a:r>
                <a:r>
                  <a:rPr lang="fr-FR" dirty="0"/>
                  <a:t> </a:t>
                </a:r>
                <a:r>
                  <a:rPr lang="fr-FR" dirty="0" err="1"/>
                  <a:t>basically</a:t>
                </a:r>
                <a:r>
                  <a:rPr lang="fr-FR" dirty="0"/>
                  <a:t>).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4A31CFE-2ED2-8748-913F-ADE42B221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86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51DA069-3BF0-FA44-A7E3-4EFB5B7E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  <a:prstGeom prst="ellipse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2600"/>
              <a:t>Example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8F02940-1D00-6A4C-9E65-0A29B9C5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426" y="1717669"/>
            <a:ext cx="3689045" cy="347692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99A1BAE-C347-0648-86B4-EE40A41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78" y="1699516"/>
            <a:ext cx="6834896" cy="38617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29B6EC-78C1-C449-8BAD-220CCC20E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63" y="5805604"/>
            <a:ext cx="7660937" cy="47880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39B5348-3F8F-DF4F-858D-DF0D7B549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24" y="5561232"/>
            <a:ext cx="3358800" cy="93012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6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14C501-6285-8840-919C-BAD9DD369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endParaRPr lang="fr-FR" sz="4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03161F-D18B-304E-BA14-5BA2462A2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fr-FR" sz="2200" dirty="0"/>
              <a:t>In the </a:t>
            </a:r>
            <a:r>
              <a:rPr lang="fr-FR" sz="2200" dirty="0" err="1"/>
              <a:t>example</a:t>
            </a:r>
            <a:r>
              <a:rPr lang="fr-FR" sz="2200" dirty="0"/>
              <a:t>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see</a:t>
            </a:r>
            <a:r>
              <a:rPr lang="fr-FR" sz="2200" dirty="0"/>
              <a:t> </a:t>
            </a:r>
            <a:r>
              <a:rPr lang="fr-FR" sz="2200" dirty="0" err="1"/>
              <a:t>where</a:t>
            </a:r>
            <a:r>
              <a:rPr lang="fr-FR" sz="2200" dirty="0"/>
              <a:t> the </a:t>
            </a:r>
            <a:r>
              <a:rPr lang="fr-FR" sz="2200" dirty="0" err="1"/>
              <a:t>vector</a:t>
            </a:r>
            <a:r>
              <a:rPr lang="fr-FR" sz="2200" dirty="0"/>
              <a:t> </a:t>
            </a:r>
            <a:r>
              <a:rPr lang="fr-FR" sz="2200" dirty="0" err="1"/>
              <a:t>landed</a:t>
            </a:r>
            <a:r>
              <a:rPr lang="fr-FR" sz="2200" dirty="0"/>
              <a:t>… </a:t>
            </a:r>
          </a:p>
          <a:p>
            <a:r>
              <a:rPr lang="fr-FR" sz="2200" dirty="0"/>
              <a:t>But by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looking</a:t>
            </a:r>
            <a:r>
              <a:rPr lang="fr-FR" sz="2200" dirty="0"/>
              <a:t> at </a:t>
            </a:r>
            <a:r>
              <a:rPr lang="fr-FR" sz="2200" dirty="0" err="1"/>
              <a:t>where</a:t>
            </a:r>
            <a:r>
              <a:rPr lang="fr-FR" sz="2200" dirty="0"/>
              <a:t> the basis </a:t>
            </a:r>
            <a:r>
              <a:rPr lang="fr-FR" sz="2200" dirty="0" err="1"/>
              <a:t>vectors</a:t>
            </a:r>
            <a:r>
              <a:rPr lang="fr-FR" sz="2200" dirty="0"/>
              <a:t> land,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can</a:t>
            </a:r>
            <a:r>
              <a:rPr lang="fr-FR" sz="2200" dirty="0"/>
              <a:t> </a:t>
            </a:r>
            <a:r>
              <a:rPr lang="fr-FR" sz="2200" dirty="0" err="1"/>
              <a:t>deduce</a:t>
            </a:r>
            <a:r>
              <a:rPr lang="fr-FR" sz="2200" dirty="0"/>
              <a:t> </a:t>
            </a:r>
            <a:r>
              <a:rPr lang="fr-FR" sz="2200" dirty="0" err="1"/>
              <a:t>any</a:t>
            </a:r>
            <a:r>
              <a:rPr lang="fr-FR" sz="2200" dirty="0"/>
              <a:t> </a:t>
            </a:r>
            <a:r>
              <a:rPr lang="fr-FR" sz="2200" dirty="0" err="1"/>
              <a:t>transfromed</a:t>
            </a:r>
            <a:r>
              <a:rPr lang="fr-FR" sz="2200" dirty="0"/>
              <a:t> </a:t>
            </a:r>
            <a:r>
              <a:rPr lang="fr-FR" sz="2200" dirty="0" err="1"/>
              <a:t>vector’s</a:t>
            </a:r>
            <a:r>
              <a:rPr lang="fr-FR" sz="2200" dirty="0"/>
              <a:t> new position.</a:t>
            </a:r>
          </a:p>
          <a:p>
            <a:r>
              <a:rPr lang="fr-FR" sz="2200" dirty="0"/>
              <a:t>So </a:t>
            </a:r>
            <a:r>
              <a:rPr lang="fr-FR" sz="2200" dirty="0" err="1"/>
              <a:t>we</a:t>
            </a:r>
            <a:r>
              <a:rPr lang="fr-FR" sz="2200" dirty="0"/>
              <a:t> </a:t>
            </a:r>
            <a:r>
              <a:rPr lang="fr-FR" sz="2200" dirty="0" err="1"/>
              <a:t>basically</a:t>
            </a:r>
            <a:r>
              <a:rPr lang="fr-FR" sz="2200" dirty="0"/>
              <a:t> </a:t>
            </a:r>
            <a:r>
              <a:rPr lang="fr-FR" sz="2200" dirty="0" err="1"/>
              <a:t>only</a:t>
            </a:r>
            <a:r>
              <a:rPr lang="fr-FR" sz="2200" dirty="0"/>
              <a:t> </a:t>
            </a:r>
            <a:r>
              <a:rPr lang="fr-FR" sz="2200" dirty="0" err="1"/>
              <a:t>need</a:t>
            </a:r>
            <a:r>
              <a:rPr lang="fr-FR" sz="2200" dirty="0"/>
              <a:t> </a:t>
            </a:r>
            <a:r>
              <a:rPr lang="fr-FR" sz="2200" dirty="0" err="1"/>
              <a:t>these</a:t>
            </a:r>
            <a:r>
              <a:rPr lang="fr-FR" sz="2200" dirty="0"/>
              <a:t> 2 new « basis » </a:t>
            </a:r>
            <a:r>
              <a:rPr lang="fr-FR" sz="2200" dirty="0" err="1"/>
              <a:t>vectors</a:t>
            </a:r>
            <a:r>
              <a:rPr lang="fr-FR" sz="2200" dirty="0"/>
              <a:t> :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E97266-CDF0-FC4C-9A9F-40A30B5A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57" y="2290936"/>
            <a:ext cx="8039294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B6AC00-6137-744A-8D70-6CB89517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fr-FR" sz="4000"/>
              <a:t>Matrices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8909A-B056-F449-A2EC-384AB00DC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fr-FR" sz="2000"/>
              <a:t>We commonly package these coordinates into a 2x2 grid of numbers</a:t>
            </a:r>
          </a:p>
          <a:p>
            <a:r>
              <a:rPr lang="fr-FR" sz="2000"/>
              <a:t>=&gt; a 2x2 Matrix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B91545-774C-9B41-9780-35CE53B5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702" y="2405149"/>
            <a:ext cx="10194497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9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3D46C35-1D4D-6F4D-BAFC-4506D6C7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 fontScale="90000"/>
          </a:bodyPr>
          <a:lstStyle/>
          <a:p>
            <a:r>
              <a:rPr lang="fr-FR" sz="4000" dirty="0" err="1"/>
              <a:t>Generalized</a:t>
            </a:r>
            <a:r>
              <a:rPr lang="fr-FR" sz="4000" dirty="0"/>
              <a:t> Formula of a Matrix / </a:t>
            </a:r>
            <a:r>
              <a:rPr lang="fr-FR" sz="4000" dirty="0" err="1"/>
              <a:t>Vector</a:t>
            </a:r>
            <a:r>
              <a:rPr lang="fr-FR" sz="4000" dirty="0"/>
              <a:t>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36D6A9-6432-2144-86AC-E1436B8DD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05" y="552906"/>
            <a:ext cx="5789030" cy="2635274"/>
          </a:xfrm>
        </p:spPr>
        <p:txBody>
          <a:bodyPr anchor="ctr">
            <a:normAutofit lnSpcReduction="10000"/>
          </a:bodyPr>
          <a:lstStyle/>
          <a:p>
            <a:r>
              <a:rPr lang="fr-FR" sz="2000" dirty="0"/>
              <a:t>A matrix /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like</a:t>
            </a:r>
            <a:r>
              <a:rPr lang="fr-FR" sz="2000" dirty="0"/>
              <a:t> </a:t>
            </a:r>
            <a:r>
              <a:rPr lang="fr-FR" sz="2000" dirty="0" err="1"/>
              <a:t>applying</a:t>
            </a:r>
            <a:r>
              <a:rPr lang="fr-FR" sz="2000" dirty="0"/>
              <a:t> a </a:t>
            </a:r>
            <a:r>
              <a:rPr lang="fr-FR" sz="2000" dirty="0" err="1"/>
              <a:t>function</a:t>
            </a:r>
            <a:r>
              <a:rPr lang="fr-FR" sz="2000" dirty="0"/>
              <a:t> to a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where</a:t>
            </a:r>
            <a:r>
              <a:rPr lang="fr-FR" sz="2000" dirty="0"/>
              <a:t>: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columns</a:t>
            </a:r>
            <a:r>
              <a:rPr lang="fr-FR" sz="1600" dirty="0"/>
              <a:t> of the matrix are the </a:t>
            </a:r>
            <a:r>
              <a:rPr lang="fr-FR" sz="1600" dirty="0" err="1"/>
              <a:t>transformed</a:t>
            </a:r>
            <a:r>
              <a:rPr lang="fr-FR" sz="1600" dirty="0"/>
              <a:t> basis </a:t>
            </a:r>
            <a:r>
              <a:rPr lang="fr-FR" sz="1600" dirty="0" err="1"/>
              <a:t>vectors</a:t>
            </a:r>
            <a:r>
              <a:rPr lang="fr-FR" sz="1600" dirty="0"/>
              <a:t> </a:t>
            </a:r>
          </a:p>
          <a:p>
            <a:pPr lvl="1"/>
            <a:r>
              <a:rPr lang="fr-FR" sz="1600" dirty="0"/>
              <a:t>The </a:t>
            </a:r>
            <a:r>
              <a:rPr lang="fr-FR" sz="1600" dirty="0" err="1"/>
              <a:t>result</a:t>
            </a:r>
            <a:r>
              <a:rPr lang="fr-FR" sz="1600" dirty="0"/>
              <a:t> of the </a:t>
            </a:r>
            <a:r>
              <a:rPr lang="fr-FR" sz="1600" dirty="0" err="1"/>
              <a:t>operation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a </a:t>
            </a:r>
            <a:r>
              <a:rPr lang="fr-FR" sz="1600" dirty="0" err="1"/>
              <a:t>linear</a:t>
            </a:r>
            <a:r>
              <a:rPr lang="fr-FR" sz="1600" dirty="0"/>
              <a:t> </a:t>
            </a:r>
            <a:r>
              <a:rPr lang="fr-FR" sz="1600" dirty="0" err="1"/>
              <a:t>combination</a:t>
            </a:r>
            <a:r>
              <a:rPr lang="fr-FR" sz="1600" dirty="0"/>
              <a:t> of </a:t>
            </a:r>
            <a:r>
              <a:rPr lang="fr-FR" sz="1600" dirty="0" err="1"/>
              <a:t>those</a:t>
            </a:r>
            <a:r>
              <a:rPr lang="fr-FR" sz="1600" dirty="0"/>
              <a:t> </a:t>
            </a:r>
            <a:r>
              <a:rPr lang="fr-FR" sz="1600" dirty="0" err="1"/>
              <a:t>column</a:t>
            </a:r>
            <a:r>
              <a:rPr lang="fr-FR" sz="1600" dirty="0"/>
              <a:t> </a:t>
            </a:r>
            <a:r>
              <a:rPr lang="fr-FR" sz="1600" dirty="0" err="1"/>
              <a:t>vectors</a:t>
            </a:r>
            <a:r>
              <a:rPr lang="fr-FR" sz="1600" dirty="0"/>
              <a:t>.</a:t>
            </a:r>
          </a:p>
          <a:p>
            <a:r>
              <a:rPr lang="fr-FR" sz="2000" dirty="0" err="1"/>
              <a:t>When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 about matrix </a:t>
            </a:r>
            <a:r>
              <a:rPr lang="fr-FR" sz="2000" dirty="0" err="1"/>
              <a:t>vector</a:t>
            </a:r>
            <a:r>
              <a:rPr lang="fr-FR" sz="2000" dirty="0"/>
              <a:t> </a:t>
            </a:r>
            <a:r>
              <a:rPr lang="fr-FR" sz="2000" dirty="0" err="1"/>
              <a:t>products</a:t>
            </a:r>
            <a:r>
              <a:rPr lang="fr-FR" sz="2000" dirty="0"/>
              <a:t>, </a:t>
            </a:r>
            <a:r>
              <a:rPr lang="fr-FR" sz="2000" dirty="0" err="1"/>
              <a:t>seeing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as a </a:t>
            </a:r>
            <a:r>
              <a:rPr lang="fr-FR" sz="2000" dirty="0" err="1"/>
              <a:t>linear</a:t>
            </a:r>
            <a:r>
              <a:rPr lang="fr-FR" sz="2000" dirty="0"/>
              <a:t> </a:t>
            </a:r>
            <a:r>
              <a:rPr lang="fr-FR" sz="2000" dirty="0" err="1"/>
              <a:t>combination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usually</a:t>
            </a:r>
            <a:r>
              <a:rPr lang="fr-FR" sz="2000" dirty="0"/>
              <a:t> not made explicit… and </a:t>
            </a:r>
            <a:r>
              <a:rPr lang="fr-FR" sz="2000" dirty="0" err="1"/>
              <a:t>you’re</a:t>
            </a:r>
            <a:r>
              <a:rPr lang="fr-FR" sz="2000" dirty="0"/>
              <a:t> </a:t>
            </a:r>
            <a:r>
              <a:rPr lang="fr-FR" sz="2000" dirty="0" err="1"/>
              <a:t>left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having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by </a:t>
            </a:r>
            <a:r>
              <a:rPr lang="fr-FR" sz="2000" dirty="0" err="1"/>
              <a:t>heart</a:t>
            </a:r>
            <a:r>
              <a:rPr lang="fr-FR" sz="2000" dirty="0"/>
              <a:t> </a:t>
            </a:r>
            <a:r>
              <a:rPr lang="fr-FR" sz="2000" dirty="0" err="1"/>
              <a:t>ax</a:t>
            </a:r>
            <a:r>
              <a:rPr lang="fr-FR" sz="2000" dirty="0"/>
              <a:t> + by etc…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3C3ACE-8C75-BA48-B709-BE7E0EEA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65" y="3188180"/>
            <a:ext cx="10515569" cy="33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3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0CFF12-0E9C-CE44-89D5-E68365BCC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Transformation </a:t>
            </a:r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1B87C-7E98-484A-BECB-4D68D81D2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Rotation</a:t>
            </a:r>
          </a:p>
          <a:p>
            <a:pPr lvl="1"/>
            <a:r>
              <a:rPr lang="fr-FR" dirty="0"/>
              <a:t>90° for </a:t>
            </a:r>
            <a:r>
              <a:rPr lang="fr-FR" dirty="0" err="1"/>
              <a:t>example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Shear</a:t>
            </a:r>
            <a:endParaRPr lang="fr-FR" dirty="0"/>
          </a:p>
          <a:p>
            <a:endParaRPr lang="fr-FR" dirty="0"/>
          </a:p>
          <a:p>
            <a:r>
              <a:rPr lang="fr-FR" dirty="0"/>
              <a:t>=&gt;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everytime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a matrix,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interpret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as a certain transformation of </a:t>
            </a:r>
            <a:r>
              <a:rPr lang="fr-FR" dirty="0" err="1"/>
              <a:t>space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141728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170753-86DA-4E4C-918E-20CD69C3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Show the </a:t>
                </a:r>
                <a:r>
                  <a:rPr lang="fr-FR" dirty="0" err="1"/>
                  <a:t>effect</a:t>
                </a:r>
                <a:r>
                  <a:rPr lang="fr-FR" dirty="0"/>
                  <a:t> of the </a:t>
                </a:r>
                <a:r>
                  <a:rPr lang="fr-FR" dirty="0" err="1"/>
                  <a:t>linear</a:t>
                </a:r>
                <a:r>
                  <a:rPr lang="fr-FR" dirty="0"/>
                  <a:t> transformation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r-FR" dirty="0"/>
                  <a:t>on a </a:t>
                </a:r>
                <a:r>
                  <a:rPr lang="fr-FR" dirty="0" err="1"/>
                  <a:t>letter</a:t>
                </a:r>
                <a:r>
                  <a:rPr lang="fr-FR" dirty="0"/>
                  <a:t> L made up of the </a:t>
                </a:r>
                <a:r>
                  <a:rPr lang="fr-FR" dirty="0" err="1"/>
                  <a:t>vectors</a:t>
                </a:r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2551E117-7CED-6D4E-A2D4-B0D0D897B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4AD30564-AB14-EB41-8E99-E204E3831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858" y="4512449"/>
            <a:ext cx="2565400" cy="914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7523C3-BC18-7D47-8673-E79492B7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79" y="2340749"/>
            <a:ext cx="360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3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DB795-FCEC-7447-AF52-A6E5E141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F02918-D5D6-8D46-9B54-8EAA2906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multiply</a:t>
            </a:r>
            <a:r>
              <a:rPr lang="fr-FR" dirty="0"/>
              <a:t> 1 matrix by </a:t>
            </a:r>
            <a:r>
              <a:rPr lang="fr-FR" dirty="0" err="1"/>
              <a:t>another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intuitively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?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Always</a:t>
            </a:r>
            <a:r>
              <a:rPr lang="fr-FR" dirty="0"/>
              <a:t> a good </a:t>
            </a:r>
            <a:r>
              <a:rPr lang="fr-FR" dirty="0" err="1"/>
              <a:t>idea</a:t>
            </a:r>
            <a:r>
              <a:rPr lang="fr-FR" dirty="0"/>
              <a:t> to </a:t>
            </a:r>
            <a:r>
              <a:rPr lang="fr-FR" dirty="0" err="1"/>
              <a:t>think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meaning</a:t>
            </a:r>
            <a:r>
              <a:rPr lang="fr-FR" dirty="0"/>
              <a:t> and not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lost</a:t>
            </a:r>
            <a:r>
              <a:rPr lang="fr-FR" dirty="0"/>
              <a:t> in the </a:t>
            </a:r>
            <a:r>
              <a:rPr lang="fr-FR" dirty="0" err="1"/>
              <a:t>numbers</a:t>
            </a:r>
            <a:r>
              <a:rPr lang="fr-FR" dirty="0"/>
              <a:t>, </a:t>
            </a:r>
            <a:r>
              <a:rPr lang="fr-FR" dirty="0" err="1"/>
              <a:t>especially</a:t>
            </a:r>
            <a:r>
              <a:rPr lang="fr-FR" dirty="0"/>
              <a:t> at first !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5089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634C6-7EF4-2147-AD4A-608A2D2D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Multiplication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1E1B4-B01F-514A-BE99-F73D525F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Apply</a:t>
            </a:r>
            <a:r>
              <a:rPr lang="fr-FR" dirty="0"/>
              <a:t> one transformation to </a:t>
            </a:r>
            <a:r>
              <a:rPr lang="fr-FR" dirty="0" err="1"/>
              <a:t>another</a:t>
            </a:r>
            <a:r>
              <a:rPr lang="fr-FR" dirty="0"/>
              <a:t>: move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!</a:t>
            </a:r>
          </a:p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combined</a:t>
            </a:r>
            <a:r>
              <a:rPr lang="fr-FR" dirty="0"/>
              <a:t> transformation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</a:t>
            </a:r>
          </a:p>
          <a:p>
            <a:pPr lvl="1"/>
            <a:endParaRPr lang="fr-FR" dirty="0"/>
          </a:p>
          <a:p>
            <a:r>
              <a:rPr lang="fr-FR" dirty="0"/>
              <a:t>Rotation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shear</a:t>
            </a:r>
            <a:r>
              <a:rPr lang="fr-FR" dirty="0"/>
              <a:t> for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CA29F0-CDFD-404D-BC46-54FCD14F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4576580"/>
            <a:ext cx="2964518" cy="22814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4DF2DE-D1BF-3A4C-A3E3-877BF09A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1" y="4490365"/>
            <a:ext cx="2736775" cy="23526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AED7B8-618F-DA4E-8B89-FD417A227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326" y="4093556"/>
            <a:ext cx="3247568" cy="27494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BBBC999-1E4C-8B4E-A634-09336D8F9533}"/>
              </a:ext>
            </a:extLst>
          </p:cNvPr>
          <p:cNvSpPr txBox="1"/>
          <p:nvPr/>
        </p:nvSpPr>
        <p:spPr>
          <a:xfrm>
            <a:off x="4055633" y="571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6C4910-8AA4-7743-914E-3FD2480C4597}"/>
              </a:ext>
            </a:extLst>
          </p:cNvPr>
          <p:cNvSpPr txBox="1"/>
          <p:nvPr/>
        </p:nvSpPr>
        <p:spPr>
          <a:xfrm>
            <a:off x="8003406" y="5666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12847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A7157-3FF0-6845-8BDE-5A6EE433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Vectors</a:t>
            </a:r>
            <a:r>
              <a:rPr lang="fr-FR" dirty="0"/>
              <a:t> (2D for </a:t>
            </a:r>
            <a:r>
              <a:rPr lang="fr-FR" dirty="0" err="1"/>
              <a:t>now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B7CD57-B4C9-A941-BD5A-95A068E3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What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think</a:t>
            </a:r>
            <a:r>
              <a:rPr lang="fr-FR" dirty="0"/>
              <a:t> about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someone</a:t>
            </a:r>
            <a:r>
              <a:rPr lang="fr-FR" dirty="0"/>
              <a:t> </a:t>
            </a:r>
            <a:r>
              <a:rPr lang="fr-FR" dirty="0" err="1"/>
              <a:t>talks</a:t>
            </a:r>
            <a:r>
              <a:rPr lang="fr-FR" dirty="0"/>
              <a:t> about </a:t>
            </a:r>
            <a:r>
              <a:rPr lang="fr-FR" dirty="0" err="1"/>
              <a:t>vectors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A set of </a:t>
            </a:r>
            <a:r>
              <a:rPr lang="fr-FR" dirty="0" err="1"/>
              <a:t>coordinates</a:t>
            </a:r>
            <a:r>
              <a:rPr lang="fr-FR" dirty="0"/>
              <a:t>/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numbers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/>
              <a:t>An </a:t>
            </a:r>
            <a:r>
              <a:rPr lang="fr-FR" dirty="0" err="1"/>
              <a:t>arrow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sits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a </a:t>
            </a:r>
            <a:r>
              <a:rPr lang="fr-FR" dirty="0" err="1"/>
              <a:t>coordinate</a:t>
            </a:r>
            <a:r>
              <a:rPr lang="fr-FR" dirty="0"/>
              <a:t> system,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tail</a:t>
            </a:r>
            <a:r>
              <a:rPr lang="fr-FR" dirty="0"/>
              <a:t> on the </a:t>
            </a:r>
            <a:r>
              <a:rPr lang="fr-FR" dirty="0" err="1"/>
              <a:t>origin</a:t>
            </a:r>
            <a:r>
              <a:rPr lang="fr-FR" dirty="0"/>
              <a:t> =&gt;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origin</a:t>
            </a:r>
            <a:r>
              <a:rPr lang="fr-FR" dirty="0"/>
              <a:t> ?</a:t>
            </a:r>
          </a:p>
          <a:p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are </a:t>
            </a:r>
            <a:r>
              <a:rPr lang="fr-FR" dirty="0" err="1"/>
              <a:t>coordinates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set of instructions to go </a:t>
            </a:r>
            <a:r>
              <a:rPr lang="fr-FR" dirty="0" err="1"/>
              <a:t>from</a:t>
            </a:r>
            <a:r>
              <a:rPr lang="fr-FR" dirty="0"/>
              <a:t> the base to the tip of the </a:t>
            </a:r>
            <a:r>
              <a:rPr lang="fr-FR" dirty="0" err="1"/>
              <a:t>vector</a:t>
            </a:r>
            <a:endParaRPr lang="fr-FR" dirty="0"/>
          </a:p>
          <a:p>
            <a:pPr lvl="1"/>
            <a:r>
              <a:rPr lang="fr-FR" dirty="0"/>
              <a:t>Go </a:t>
            </a:r>
            <a:r>
              <a:rPr lang="fr-FR" dirty="0" err="1"/>
              <a:t>along</a:t>
            </a:r>
            <a:r>
              <a:rPr lang="fr-FR" dirty="0"/>
              <a:t> the x axis a certain </a:t>
            </a:r>
            <a:r>
              <a:rPr lang="fr-FR" dirty="0" err="1"/>
              <a:t>amount</a:t>
            </a:r>
            <a:r>
              <a:rPr lang="fr-FR" dirty="0"/>
              <a:t> 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the y axis a certain </a:t>
            </a:r>
            <a:r>
              <a:rPr lang="fr-FR" dirty="0" err="1"/>
              <a:t>amount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3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CC9D404-7BA0-564C-A450-8C8A9F28C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84189"/>
            <a:ext cx="10905066" cy="34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B3CE28-1E9E-A740-93EC-21AE3098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fr-FR" sz="4100">
                <a:solidFill>
                  <a:srgbClr val="FFFFFF"/>
                </a:solidFill>
              </a:rPr>
              <a:t>Matrix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</p:spPr>
            <p:txBody>
              <a:bodyPr anchor="ctr">
                <a:normAutofit fontScale="85000" lnSpcReduction="10000"/>
              </a:bodyPr>
              <a:lstStyle/>
              <a:p>
                <a:r>
                  <a:rPr lang="fr-FR" sz="2000" dirty="0"/>
                  <a:t>The composition matrix </a:t>
                </a:r>
                <a:r>
                  <a:rPr lang="fr-FR" sz="2000" dirty="0" err="1"/>
                  <a:t>can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understood</a:t>
                </a:r>
                <a:r>
                  <a:rPr lang="fr-FR" sz="2000" dirty="0"/>
                  <a:t> as the </a:t>
                </a:r>
                <a:r>
                  <a:rPr lang="fr-FR" sz="2000" dirty="0" err="1"/>
                  <a:t>result</a:t>
                </a:r>
                <a:r>
                  <a:rPr lang="fr-FR" sz="2000" dirty="0"/>
                  <a:t> of a </a:t>
                </a:r>
                <a:r>
                  <a:rPr lang="fr-FR" sz="2000" dirty="0" err="1"/>
                  <a:t>product</a:t>
                </a:r>
                <a:r>
                  <a:rPr lang="fr-FR" sz="2000" dirty="0"/>
                  <a:t> of matrices.</a:t>
                </a:r>
              </a:p>
              <a:p>
                <a:r>
                  <a:rPr lang="fr-FR" sz="2000" dirty="0"/>
                  <a:t>That </a:t>
                </a:r>
                <a:r>
                  <a:rPr lang="fr-FR" sz="2000" dirty="0" err="1"/>
                  <a:t>product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should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read</a:t>
                </a:r>
                <a:r>
                  <a:rPr lang="fr-FR" sz="2000" dirty="0"/>
                  <a:t> right to </a:t>
                </a:r>
                <a:r>
                  <a:rPr lang="fr-FR" sz="2000" dirty="0" err="1"/>
                  <a:t>left</a:t>
                </a:r>
                <a:r>
                  <a:rPr lang="fr-FR" sz="2000" dirty="0"/>
                  <a:t>, as </a:t>
                </a:r>
                <a:r>
                  <a:rPr lang="fr-FR" sz="2000" dirty="0" err="1"/>
                  <a:t>with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functions</a:t>
                </a:r>
                <a:r>
                  <a:rPr lang="fr-FR" sz="2000" dirty="0"/>
                  <a:t>:</a:t>
                </a:r>
              </a:p>
              <a:p>
                <a:pPr marL="0" indent="0">
                  <a:buNone/>
                </a:pPr>
                <a:endParaRPr lang="fr-FR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dirty="0"/>
              </a:p>
              <a:p>
                <a:r>
                  <a:rPr lang="fr-FR" sz="2000" dirty="0" err="1"/>
                  <a:t>example</a:t>
                </a:r>
                <a:r>
                  <a:rPr lang="fr-FR" sz="200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0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5751A82-8D90-B24F-9D7D-E31C93CBF2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9818" y="640082"/>
                <a:ext cx="6848715" cy="2484884"/>
              </a:xfrm>
              <a:blipFill>
                <a:blip r:embed="rId2"/>
                <a:stretch>
                  <a:fillRect l="-556" t="-2538" b="-15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79A3661C-8FF9-9C4C-B9D1-D5CFB0C58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21" y="3866246"/>
            <a:ext cx="6069108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15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4C802-940D-ED44-B2DE-7C1A74A7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 err="1"/>
                  <a:t>We</a:t>
                </a:r>
                <a:r>
                  <a:rPr lang="fr-FR" sz="2000" dirty="0"/>
                  <a:t> are </a:t>
                </a:r>
                <a:r>
                  <a:rPr lang="fr-FR" sz="2000" dirty="0" err="1"/>
                  <a:t>going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apply</a:t>
                </a:r>
                <a:r>
                  <a:rPr lang="fr-FR" sz="2000" dirty="0"/>
                  <a:t> 2 </a:t>
                </a:r>
                <a:r>
                  <a:rPr lang="fr-FR" sz="2000" dirty="0" err="1"/>
                  <a:t>consecutive</a:t>
                </a:r>
                <a:r>
                  <a:rPr lang="fr-FR" sz="2000" dirty="0"/>
                  <a:t> transformations, and </a:t>
                </a:r>
                <a:r>
                  <a:rPr lang="fr-FR" sz="2000" dirty="0" err="1"/>
                  <a:t>follow</a:t>
                </a:r>
                <a:r>
                  <a:rPr lang="fr-FR" sz="2000" dirty="0"/>
                  <a:t> the basis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:</a:t>
                </a:r>
              </a:p>
              <a:p>
                <a:pPr marL="0" indent="0">
                  <a:buNone/>
                </a:pPr>
                <a:endParaRPr lang="fr-FR" sz="2000" dirty="0"/>
              </a:p>
              <a:p>
                <a:r>
                  <a:rPr lang="fr-FR" sz="2000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/>
                  <a:t> and </a:t>
                </a:r>
                <a:r>
                  <a:rPr lang="fr-FR" sz="2000" dirty="0" err="1"/>
                  <a:t>its</a:t>
                </a:r>
                <a:r>
                  <a:rPr lang="fr-FR" sz="2000" dirty="0"/>
                  <a:t> transformation:</a:t>
                </a:r>
              </a:p>
              <a:p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CAFFD49-4DFD-8740-8D38-E7A3DA930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3505494" cy="3785419"/>
              </a:xfrm>
              <a:blipFill>
                <a:blip r:embed="rId2"/>
                <a:stretch>
                  <a:fillRect l="-1079" t="-2007" r="-3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95CD9B-1FA5-B348-80DA-F524A36C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50708"/>
            <a:ext cx="6019331" cy="41533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7127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87CBF3-3357-1E47-BD06-EA9F46C8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transformation :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60C0DECE-9EF1-E94B-8233-A3BD3386D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D5CBBD9-2080-9043-83FD-4F5C83B8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611438"/>
            <a:ext cx="2387600" cy="3175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EB437-0B09-DE4E-9982-868EFF9F0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75" y="2554288"/>
            <a:ext cx="5740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7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2E4908-1FB2-6C43-ADBB-F2CE40025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5186CB-6700-D34A-97EB-310DC48D5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Total </a:t>
            </a:r>
            <a:r>
              <a:rPr lang="fr-FR" sz="2000" dirty="0" err="1"/>
              <a:t>effect</a:t>
            </a:r>
            <a:r>
              <a:rPr lang="fr-FR" sz="2000" dirty="0"/>
              <a:t> </a:t>
            </a:r>
            <a:r>
              <a:rPr lang="fr-FR" sz="2000" dirty="0" err="1"/>
              <a:t>gives</a:t>
            </a:r>
            <a:r>
              <a:rPr lang="fr-FR" sz="2000" dirty="0"/>
              <a:t> us a new transformation !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 err="1"/>
              <a:t>Now</a:t>
            </a:r>
            <a:r>
              <a:rPr lang="fr-FR" sz="2000" dirty="0"/>
              <a:t> </a:t>
            </a:r>
            <a:r>
              <a:rPr lang="fr-FR" sz="2000" dirty="0" err="1"/>
              <a:t>let’s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it’s</a:t>
            </a:r>
            <a:r>
              <a:rPr lang="fr-FR" sz="2000" dirty="0"/>
              <a:t> matrix…</a:t>
            </a:r>
          </a:p>
          <a:p>
            <a:endParaRPr lang="fr-FR" sz="2000" dirty="0"/>
          </a:p>
          <a:p>
            <a:r>
              <a:rPr lang="fr-FR" sz="2000" dirty="0"/>
              <a:t>… </a:t>
            </a:r>
            <a:r>
              <a:rPr lang="fr-FR" sz="2000" dirty="0" err="1"/>
              <a:t>numerically</a:t>
            </a:r>
            <a:r>
              <a:rPr lang="fr-FR" sz="2000" dirty="0"/>
              <a:t>, </a:t>
            </a:r>
          </a:p>
          <a:p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following</a:t>
            </a:r>
            <a:r>
              <a:rPr lang="fr-FR" sz="2000" dirty="0"/>
              <a:t> the </a:t>
            </a:r>
            <a:r>
              <a:rPr lang="fr-FR" sz="2000" dirty="0" err="1"/>
              <a:t>vectors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 time.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BCD086-2FEB-4B4E-9E3C-02F3FD66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508715"/>
            <a:ext cx="6019331" cy="38373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45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8ADB90-24AE-D64A-986E-B90A9E0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First </a:t>
                </a:r>
                <a:r>
                  <a:rPr lang="fr-FR" dirty="0" err="1"/>
                  <a:t>column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tells us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lands.  </a:t>
                </a:r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to </a:t>
                </a:r>
                <a:r>
                  <a:rPr lang="fr-FR" dirty="0" err="1"/>
                  <a:t>begin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.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57F3DD0-DC3A-D147-96ED-3FF3D66669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DCEF-00AA-6C4B-8961-1C5EED13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3022600"/>
            <a:ext cx="89662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7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F2728-B0D5-524D-9695-2EA91847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To figure out </a:t>
                </a:r>
                <a:r>
                  <a:rPr lang="fr-FR" dirty="0" err="1"/>
                  <a:t>what</a:t>
                </a:r>
                <a:r>
                  <a:rPr lang="fr-FR" dirty="0"/>
                  <a:t> </a:t>
                </a:r>
                <a:r>
                  <a:rPr lang="fr-FR" dirty="0" err="1"/>
                  <a:t>happens</a:t>
                </a:r>
                <a:r>
                  <a:rPr lang="fr-FR" dirty="0"/>
                  <a:t> to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apply</a:t>
                </a:r>
                <a:r>
                  <a:rPr lang="fr-FR" dirty="0"/>
                  <a:t> the transformation </a:t>
                </a:r>
                <a:r>
                  <a:rPr lang="fr-FR" dirty="0" err="1"/>
                  <a:t>defined</a:t>
                </a:r>
                <a:r>
                  <a:rPr lang="fr-FR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use a simple matrix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product</a:t>
                </a:r>
                <a:r>
                  <a:rPr lang="fr-FR" dirty="0"/>
                  <a:t>,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like</a:t>
                </a:r>
                <a:r>
                  <a:rPr lang="fr-FR" dirty="0"/>
                  <a:t> in the </a:t>
                </a:r>
                <a:r>
                  <a:rPr lang="fr-FR" dirty="0" err="1"/>
                  <a:t>previous</a:t>
                </a:r>
                <a:r>
                  <a:rPr lang="fr-FR" dirty="0"/>
                  <a:t> slides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9EDF210-9325-594E-82E1-EADD546FA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2C489B8-D667-3945-A133-0D716680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0" y="3429000"/>
            <a:ext cx="4445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4EFDA-2105-194A-BEA8-CF8ED5FCB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06BCB6-D3CE-5B46-AF7A-5CBB61ECA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And if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remember</a:t>
            </a:r>
            <a:r>
              <a:rPr lang="fr-FR" dirty="0"/>
              <a:t> the intuition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nothing</a:t>
            </a:r>
            <a:r>
              <a:rPr lang="fr-FR" dirty="0"/>
              <a:t> but a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combination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4FED41-71D6-4C48-8E18-1E533336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98008"/>
            <a:ext cx="10210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78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E0CB-8C6E-F74F-92D4-8FEA98DC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Mini </a:t>
            </a:r>
            <a:r>
              <a:rPr lang="fr-FR" dirty="0" err="1"/>
              <a:t>Exercise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87BEB6-04D8-0044-B448-9CDE64B1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and figure out the values in the second </a:t>
            </a:r>
            <a:r>
              <a:rPr lang="fr-FR" dirty="0" err="1"/>
              <a:t>column</a:t>
            </a:r>
            <a:r>
              <a:rPr lang="fr-FR" dirty="0"/>
              <a:t> of the matrix!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667A4A-A327-7D4A-BE3D-20F549AC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2760663"/>
            <a:ext cx="92583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21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7928D5-F92E-D04D-807F-C353655D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C7582C-6036-0C40-8E60-86B195F3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as for the first </a:t>
            </a:r>
            <a:r>
              <a:rPr lang="fr-FR" dirty="0" err="1"/>
              <a:t>column</a:t>
            </a:r>
            <a:r>
              <a:rPr lang="fr-FR" dirty="0"/>
              <a:t>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20F766-3C93-8643-838D-8891F9BA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968947"/>
            <a:ext cx="10306050" cy="25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2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52B89F-3FCB-0346-9800-FCB97F25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14712DD-EC4C-BD4D-B761-754E6A91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63" b="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/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A point’s coordinates are traditionally written horizontally(-2, 3) vs.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FFFFFF"/>
                    </a:solidFill>
                  </a:rPr>
                  <a:t>Vector coordinates which are vertical with square brackets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US" sz="2000" b="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E877F1-8089-2840-BFD6-B17BEFC22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05" y="3072208"/>
                <a:ext cx="3264916" cy="2660684"/>
              </a:xfrm>
              <a:prstGeom prst="rect">
                <a:avLst/>
              </a:prstGeom>
              <a:blipFill>
                <a:blip r:embed="rId3"/>
                <a:stretch>
                  <a:fillRect l="-1544" t="-2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5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C841AD-1E01-2946-9929-75811303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As </a:t>
                </a:r>
                <a:r>
                  <a:rPr lang="fr-FR" dirty="0" err="1"/>
                  <a:t>previously</a:t>
                </a:r>
                <a:r>
                  <a:rPr lang="fr-FR" dirty="0"/>
                  <a:t>, </a:t>
                </a:r>
                <a:r>
                  <a:rPr lang="fr-FR" dirty="0" err="1"/>
                  <a:t>let’s</a:t>
                </a:r>
                <a:r>
                  <a:rPr lang="fr-FR" dirty="0"/>
                  <a:t> first </a:t>
                </a:r>
                <a:r>
                  <a:rPr lang="fr-FR" dirty="0" err="1"/>
                  <a:t>take</a:t>
                </a:r>
                <a:r>
                  <a:rPr lang="fr-FR" dirty="0"/>
                  <a:t> care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its</a:t>
                </a:r>
                <a:r>
                  <a:rPr lang="fr-FR" dirty="0"/>
                  <a:t> </a:t>
                </a:r>
                <a:r>
                  <a:rPr lang="fr-FR" dirty="0" err="1"/>
                  <a:t>resulting</a:t>
                </a:r>
                <a:r>
                  <a:rPr lang="fr-FR" dirty="0"/>
                  <a:t> transformation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D3C7BC9C-A58A-E04F-B8B2-7E94EB406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635B549D-ED92-3344-927B-D0CA1475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35" y="2452867"/>
            <a:ext cx="7788729" cy="413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36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98E2F9-60D2-5B46-B08F-2244EB58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And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follow</a:t>
                </a:r>
                <a:r>
                  <a:rPr lang="fr-FR" dirty="0"/>
                  <a:t> the </a:t>
                </a:r>
                <a:r>
                  <a:rPr lang="fr-FR" dirty="0" err="1"/>
                  <a:t>same</a:t>
                </a:r>
                <a:r>
                  <a:rPr lang="fr-FR" dirty="0"/>
                  <a:t> </a:t>
                </a:r>
                <a:r>
                  <a:rPr lang="fr-FR" dirty="0" err="1"/>
                  <a:t>process</a:t>
                </a:r>
                <a:r>
                  <a:rPr lang="fr-FR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!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5D8EE8C-3243-4E4A-86D9-316D4E123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EBB4C84F-412B-6043-A41B-A78CEB0A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97" y="2387868"/>
            <a:ext cx="7571807" cy="41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0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CE6A26-23B2-8C4D-9D01-8AC2B7AD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General Formula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9089E6-2E55-D14A-8309-3B1DA3C94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The final </a:t>
            </a:r>
            <a:r>
              <a:rPr lang="fr-FR" dirty="0" err="1"/>
              <a:t>result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u="sng" dirty="0" err="1"/>
              <a:t>very</a:t>
            </a:r>
            <a:r>
              <a:rPr lang="fr-FR" u="sng" dirty="0"/>
              <a:t> </a:t>
            </a:r>
            <a:r>
              <a:rPr lang="fr-FR" dirty="0" err="1"/>
              <a:t>common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taught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formula as </a:t>
            </a:r>
            <a:r>
              <a:rPr lang="fr-FR" dirty="0" err="1"/>
              <a:t>something</a:t>
            </a:r>
            <a:r>
              <a:rPr lang="fr-FR" dirty="0"/>
              <a:t> to </a:t>
            </a:r>
            <a:r>
              <a:rPr lang="fr-FR" dirty="0" err="1"/>
              <a:t>memorize</a:t>
            </a:r>
            <a:r>
              <a:rPr lang="fr-FR" dirty="0"/>
              <a:t> as a </a:t>
            </a:r>
            <a:r>
              <a:rPr lang="fr-FR" dirty="0" err="1"/>
              <a:t>process</a:t>
            </a:r>
            <a:r>
              <a:rPr lang="fr-FR" dirty="0"/>
              <a:t>…</a:t>
            </a:r>
          </a:p>
          <a:p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anyone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ever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.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won’t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case :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a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for matrix / matrix multiplication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713F04-DCAA-DC4D-96A8-C2150F2E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0" y="1027906"/>
            <a:ext cx="59563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8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5C91D-8AA7-354C-B92D-C0DAF87BE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8D0AC4B-E0A1-4C46-8C3E-F53ED0A55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fr-FR" dirty="0"/>
              </a:p>
              <a:p>
                <a:pPr marL="0" indent="0">
                  <a:buNone/>
                </a:pPr>
                <a:endParaRPr lang="fr-FR" dirty="0"/>
              </a:p>
              <a:p>
                <a:r>
                  <a:rPr lang="fr-FR" dirty="0"/>
                  <a:t>Let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EA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fr-FR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FR" b="0" dirty="0"/>
              </a:p>
              <a:p>
                <a:r>
                  <a:rPr lang="fr-FR" b="0" dirty="0" err="1"/>
                  <a:t>What</a:t>
                </a:r>
                <a:r>
                  <a:rPr lang="fr-FR" b="0" dirty="0"/>
                  <a:t> about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𝐴𝐸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r>
                  <a:rPr lang="fr-FR" b="0" dirty="0"/>
                  <a:t> Do </a:t>
                </a:r>
                <a:r>
                  <a:rPr lang="fr-FR" b="0" dirty="0" err="1"/>
                  <a:t>you</a:t>
                </a:r>
                <a:r>
                  <a:rPr lang="fr-FR" b="0" dirty="0"/>
                  <a:t> </a:t>
                </a:r>
                <a:r>
                  <a:rPr lang="fr-FR" b="0" dirty="0" err="1"/>
                  <a:t>find</a:t>
                </a:r>
                <a:r>
                  <a:rPr lang="fr-FR" b="0" dirty="0"/>
                  <a:t> the </a:t>
                </a:r>
                <a:r>
                  <a:rPr lang="fr-FR" b="0" dirty="0" err="1"/>
                  <a:t>same</a:t>
                </a:r>
                <a:r>
                  <a:rPr lang="fr-FR" b="0" dirty="0"/>
                  <a:t> composition ?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8D0AC4B-E0A1-4C46-8C3E-F53ED0A55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23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1606B-5895-5E49-93F2-3B108AB1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Extra Intuition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3FBA62-7F7B-AD40-AB53-FBFAF6606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know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represents</a:t>
            </a:r>
            <a:r>
              <a:rPr lang="fr-FR" dirty="0"/>
              <a:t>, </a:t>
            </a:r>
            <a:r>
              <a:rPr lang="fr-FR" dirty="0" err="1"/>
              <a:t>here’s</a:t>
            </a:r>
            <a:r>
              <a:rPr lang="fr-FR" dirty="0"/>
              <a:t> a question :</a:t>
            </a:r>
          </a:p>
          <a:p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matter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490014-C23B-634E-9C9E-A8F96BB7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3412435"/>
            <a:ext cx="7340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7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CAE53-39AD-AD4A-B790-CAD6A524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fr-FR" sz="3600" dirty="0" err="1"/>
              <a:t>Comparison</a:t>
            </a:r>
            <a:endParaRPr 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fr-FR" sz="2000" dirty="0"/>
                  <a:t>Because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</a:t>
                </a:r>
                <a:r>
                  <a:rPr lang="fr-FR" sz="2000" dirty="0" err="1"/>
                  <a:t>now</a:t>
                </a:r>
                <a:r>
                  <a:rPr lang="fr-FR" sz="2000" dirty="0"/>
                  <a:t> </a:t>
                </a:r>
                <a:r>
                  <a:rPr lang="fr-FR" sz="2000" dirty="0" err="1"/>
                  <a:t>understand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these</a:t>
                </a:r>
                <a:r>
                  <a:rPr lang="fr-FR" sz="2000" dirty="0"/>
                  <a:t> matrices </a:t>
                </a:r>
                <a:r>
                  <a:rPr lang="fr-FR" sz="2000" dirty="0" err="1"/>
                  <a:t>represent</a:t>
                </a:r>
                <a:r>
                  <a:rPr lang="fr-FR" sz="2000" dirty="0"/>
                  <a:t>, </a:t>
                </a:r>
                <a:r>
                  <a:rPr lang="fr-FR" sz="2000" dirty="0" err="1"/>
                  <a:t>it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seems</a:t>
                </a:r>
                <a:r>
                  <a:rPr lang="fr-FR" sz="2000" dirty="0"/>
                  <a:t> intuitive </a:t>
                </a:r>
                <a:r>
                  <a:rPr lang="fr-FR" sz="2000" dirty="0" err="1"/>
                  <a:t>that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those</a:t>
                </a:r>
                <a:r>
                  <a:rPr lang="fr-FR" sz="2000" dirty="0"/>
                  <a:t> 2 transformations are not </a:t>
                </a:r>
                <a:r>
                  <a:rPr lang="fr-FR" sz="2000" dirty="0" err="1"/>
                  <a:t>equal</a:t>
                </a:r>
                <a:r>
                  <a:rPr lang="fr-FR" sz="2000" dirty="0"/>
                  <a:t> if </a:t>
                </a:r>
                <a:r>
                  <a:rPr lang="fr-FR" sz="2000" dirty="0" err="1"/>
                  <a:t>you</a:t>
                </a:r>
                <a:r>
                  <a:rPr lang="fr-FR" sz="2000" dirty="0"/>
                  <a:t> go </a:t>
                </a:r>
                <a:r>
                  <a:rPr lang="fr-FR" sz="2000" dirty="0" err="1"/>
                  <a:t>through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them</a:t>
                </a:r>
                <a:r>
                  <a:rPr lang="fr-FR" sz="2000" dirty="0"/>
                  <a:t> in </a:t>
                </a:r>
                <a:r>
                  <a:rPr lang="fr-FR" sz="2000" dirty="0" err="1"/>
                  <a:t>your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head</a:t>
                </a:r>
                <a:r>
                  <a:rPr lang="fr-FR" sz="2000" dirty="0"/>
                  <a:t>.</a:t>
                </a:r>
              </a:p>
              <a:p>
                <a:r>
                  <a:rPr lang="fr-FR" sz="2000" dirty="0"/>
                  <a:t>No </a:t>
                </a:r>
                <a:r>
                  <a:rPr lang="fr-FR" sz="2000" dirty="0" err="1"/>
                  <a:t>need</a:t>
                </a:r>
                <a:r>
                  <a:rPr lang="fr-FR" sz="2000" dirty="0"/>
                  <a:t> to go do </a:t>
                </a:r>
                <a:r>
                  <a:rPr lang="fr-FR" sz="2000" dirty="0" err="1"/>
                  <a:t>calculations</a:t>
                </a:r>
                <a:r>
                  <a:rPr lang="fr-FR" sz="2000" dirty="0"/>
                  <a:t> an compare the </a:t>
                </a:r>
                <a:r>
                  <a:rPr lang="fr-FR" sz="2000" dirty="0" err="1"/>
                  <a:t>results</a:t>
                </a:r>
                <a:r>
                  <a:rPr lang="fr-FR" sz="2000" dirty="0"/>
                  <a:t> 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F12F2F9-BB08-9443-9945-2873037B7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4100" y="338328"/>
                <a:ext cx="6675627" cy="1605083"/>
              </a:xfrm>
              <a:blipFill>
                <a:blip r:embed="rId2"/>
                <a:stretch>
                  <a:fillRect l="-760" t="-5469" b="-39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645403-F96F-274A-A43B-D6EAB52F3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3206912"/>
            <a:ext cx="4974336" cy="236280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5E37C1-55F7-444A-B8E7-37CF3EA52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484" y="3312617"/>
            <a:ext cx="4974336" cy="21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8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CA0A7-6631-C544-8926-2CD4D1B7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488A2-30F0-1D43-A379-D6B4CFE59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Matrix matrix multiplication :</a:t>
            </a:r>
          </a:p>
          <a:p>
            <a:pPr lvl="1"/>
            <a:r>
              <a:rPr lang="fr-FR" dirty="0" err="1"/>
              <a:t>Consists</a:t>
            </a:r>
            <a:r>
              <a:rPr lang="fr-FR" dirty="0"/>
              <a:t> in </a:t>
            </a:r>
            <a:r>
              <a:rPr lang="fr-FR" dirty="0" err="1"/>
              <a:t>applying</a:t>
            </a:r>
            <a:r>
              <a:rPr lang="fr-FR" dirty="0"/>
              <a:t> 1 transformation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another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a « composition » and </a:t>
            </a:r>
            <a:r>
              <a:rPr lang="fr-FR" dirty="0" err="1"/>
              <a:t>describes</a:t>
            </a:r>
            <a:r>
              <a:rPr lang="fr-FR" dirty="0"/>
              <a:t> the </a:t>
            </a:r>
            <a:r>
              <a:rPr lang="fr-FR" dirty="0" err="1"/>
              <a:t>combined</a:t>
            </a:r>
            <a:r>
              <a:rPr lang="fr-FR" dirty="0"/>
              <a:t>, </a:t>
            </a:r>
            <a:r>
              <a:rPr lang="fr-FR" dirty="0" err="1"/>
              <a:t>overall</a:t>
            </a:r>
            <a:r>
              <a:rPr lang="fr-FR" dirty="0"/>
              <a:t> transformation.</a:t>
            </a:r>
          </a:p>
          <a:p>
            <a:pPr lvl="1"/>
            <a:endParaRPr lang="fr-FR" dirty="0"/>
          </a:p>
          <a:p>
            <a:pPr lvl="1"/>
            <a:r>
              <a:rPr lang="fr-FR" dirty="0" err="1"/>
              <a:t>Therefore</a:t>
            </a:r>
            <a:r>
              <a:rPr lang="fr-FR" dirty="0"/>
              <a:t> the « </a:t>
            </a:r>
            <a:r>
              <a:rPr lang="fr-FR" dirty="0" err="1"/>
              <a:t>product</a:t>
            </a:r>
            <a:r>
              <a:rPr lang="fr-FR" dirty="0"/>
              <a:t> » of 2 matrices </a:t>
            </a:r>
            <a:r>
              <a:rPr lang="fr-FR" dirty="0" err="1"/>
              <a:t>yields</a:t>
            </a:r>
            <a:r>
              <a:rPr lang="fr-FR" dirty="0"/>
              <a:t> a new matrix.</a:t>
            </a:r>
          </a:p>
        </p:txBody>
      </p:sp>
    </p:spTree>
    <p:extLst>
      <p:ext uri="{BB962C8B-B14F-4D97-AF65-F5344CB8AC3E}">
        <p14:creationId xmlns:p14="http://schemas.microsoft.com/office/powerpoint/2010/main" val="3922504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70CB34-C861-EF48-857A-05DF360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Dot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875BE8-8EBE-3249-BE36-5B0DEC6D1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introduced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</a:t>
            </a:r>
            <a:r>
              <a:rPr lang="fr-FR" dirty="0" err="1"/>
              <a:t>vectors</a:t>
            </a:r>
            <a:r>
              <a:rPr lang="fr-FR" dirty="0"/>
              <a:t> have been </a:t>
            </a:r>
            <a:r>
              <a:rPr lang="fr-FR" dirty="0" err="1"/>
              <a:t>introduced</a:t>
            </a:r>
            <a:r>
              <a:rPr lang="fr-FR" dirty="0"/>
              <a:t>, </a:t>
            </a:r>
            <a:r>
              <a:rPr lang="fr-FR" dirty="0" err="1"/>
              <a:t>before</a:t>
            </a:r>
            <a:r>
              <a:rPr lang="fr-FR" dirty="0"/>
              <a:t> matrices and transformations…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actually</a:t>
            </a:r>
            <a:r>
              <a:rPr lang="fr-FR" dirty="0"/>
              <a:t> </a:t>
            </a:r>
            <a:r>
              <a:rPr lang="fr-FR" dirty="0" err="1"/>
              <a:t>easier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once </a:t>
            </a:r>
            <a:r>
              <a:rPr lang="fr-FR" dirty="0" err="1"/>
              <a:t>you</a:t>
            </a:r>
            <a:r>
              <a:rPr lang="fr-FR" dirty="0"/>
              <a:t> are </a:t>
            </a:r>
            <a:r>
              <a:rPr lang="fr-FR" dirty="0" err="1"/>
              <a:t>familiar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transformations…</a:t>
            </a:r>
          </a:p>
        </p:txBody>
      </p:sp>
    </p:spTree>
    <p:extLst>
      <p:ext uri="{BB962C8B-B14F-4D97-AF65-F5344CB8AC3E}">
        <p14:creationId xmlns:p14="http://schemas.microsoft.com/office/powerpoint/2010/main" val="19222094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43F4E-BA1C-FC4B-AE63-C4374EF6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 </a:t>
            </a:r>
            <a:r>
              <a:rPr lang="fr-FR" dirty="0" err="1"/>
              <a:t>view</a:t>
            </a:r>
            <a:r>
              <a:rPr lang="fr-FR" dirty="0"/>
              <a:t> first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25358-7363-7944-B255-E86F5A197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If </a:t>
            </a:r>
            <a:r>
              <a:rPr lang="fr-FR" dirty="0" err="1"/>
              <a:t>you</a:t>
            </a:r>
            <a:r>
              <a:rPr lang="fr-FR" dirty="0"/>
              <a:t> have 2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dimensions, </a:t>
            </a:r>
            <a:r>
              <a:rPr lang="fr-FR" dirty="0" err="1"/>
              <a:t>then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equal</a:t>
            </a:r>
            <a:r>
              <a:rPr lang="fr-FR" dirty="0"/>
              <a:t> to :</a:t>
            </a:r>
          </a:p>
          <a:p>
            <a:r>
              <a:rPr lang="fr-FR" dirty="0" err="1"/>
              <a:t>Summing</a:t>
            </a:r>
            <a:r>
              <a:rPr lang="fr-FR" dirty="0"/>
              <a:t> the </a:t>
            </a:r>
            <a:r>
              <a:rPr lang="fr-FR" dirty="0" err="1"/>
              <a:t>products</a:t>
            </a:r>
            <a:r>
              <a:rPr lang="fr-FR" dirty="0"/>
              <a:t> of all the </a:t>
            </a:r>
            <a:r>
              <a:rPr lang="fr-FR" dirty="0" err="1"/>
              <a:t>paired</a:t>
            </a:r>
            <a:r>
              <a:rPr lang="fr-FR" dirty="0"/>
              <a:t> up </a:t>
            </a:r>
            <a:r>
              <a:rPr lang="fr-FR" dirty="0" err="1"/>
              <a:t>coordinates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9851ED9-27F1-3640-AD10-22737F4E0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723" y="3303340"/>
            <a:ext cx="5465562" cy="31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4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743F6-6E4C-1B4A-97B3-F6DF5A81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Okay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about…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0828F6F-CC91-2D4B-BC2D-B94EDC8AD8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…?</a:t>
                </a:r>
              </a:p>
              <a:p>
                <a:endParaRPr lang="fr-FR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…?</a:t>
                </a:r>
              </a:p>
              <a:p>
                <a:endParaRPr lang="fr-FR" dirty="0"/>
              </a:p>
              <a:p>
                <a:r>
                  <a:rPr lang="fr-FR" dirty="0" err="1"/>
                  <a:t>What</a:t>
                </a:r>
                <a:r>
                  <a:rPr lang="fr-FR" dirty="0"/>
                  <a:t> do </a:t>
                </a:r>
                <a:r>
                  <a:rPr lang="fr-FR" dirty="0" err="1"/>
                  <a:t>you</a:t>
                </a:r>
                <a:r>
                  <a:rPr lang="fr-FR" dirty="0"/>
                  <a:t> notice about the </a:t>
                </a:r>
                <a:r>
                  <a:rPr lang="fr-FR" dirty="0" err="1"/>
                  <a:t>result</a:t>
                </a:r>
                <a:r>
                  <a:rPr lang="fr-FR" dirty="0"/>
                  <a:t> ? 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0828F6F-CC91-2D4B-BC2D-B94EDC8AD8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7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77486C7-1242-D14F-9185-97FADB341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4" r="1601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4724D0-ACAC-C746-88F0-B996FA83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3rd Dimension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505A9A-0BCB-144A-9E72-92F535325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Ordered Triplet of numbers</a:t>
            </a:r>
          </a:p>
          <a:p>
            <a:r>
              <a:rPr lang="fr-FR" sz="2000"/>
              <a:t>Same « instruction » principle</a:t>
            </a:r>
          </a:p>
          <a:p>
            <a:pPr lvl="1"/>
            <a:r>
              <a:rPr lang="fr-FR" sz="2000"/>
              <a:t> move along the x axis, then parallel to the y axis then parallel to the z axis</a:t>
            </a:r>
          </a:p>
          <a:p>
            <a:r>
              <a:rPr lang="fr-FR" sz="2000"/>
              <a:t>Gives you one unique vector in space.</a:t>
            </a:r>
          </a:p>
        </p:txBody>
      </p:sp>
    </p:spTree>
    <p:extLst>
      <p:ext uri="{BB962C8B-B14F-4D97-AF65-F5344CB8AC3E}">
        <p14:creationId xmlns:p14="http://schemas.microsoft.com/office/powerpoint/2010/main" val="35992774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BB243-1FB0-8040-A655-F8CB567C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3A538-AB54-E343-A244-B3BCD9F4F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This </a:t>
                </a:r>
                <a:r>
                  <a:rPr lang="fr-FR" dirty="0" err="1"/>
                  <a:t>often</a:t>
                </a:r>
                <a:r>
                  <a:rPr lang="fr-FR" dirty="0"/>
                  <a:t> </a:t>
                </a:r>
                <a:r>
                  <a:rPr lang="fr-FR" dirty="0" err="1"/>
                  <a:t>accompanies</a:t>
                </a:r>
                <a:r>
                  <a:rPr lang="fr-FR" dirty="0"/>
                  <a:t> the dot </a:t>
                </a:r>
                <a:r>
                  <a:rPr lang="fr-FR" dirty="0" err="1"/>
                  <a:t>product’s</a:t>
                </a:r>
                <a:r>
                  <a:rPr lang="fr-FR" dirty="0"/>
                  <a:t> introduction.</a:t>
                </a:r>
              </a:p>
              <a:p>
                <a:r>
                  <a:rPr lang="fr-FR" dirty="0" err="1"/>
                  <a:t>Projecting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fr-FR" b="1" dirty="0"/>
                  <a:t> </a:t>
                </a:r>
                <a:r>
                  <a:rPr lang="fr-FR" dirty="0"/>
                  <a:t>onto the line </a:t>
                </a:r>
                <a:r>
                  <a:rPr lang="fr-FR" dirty="0" err="1"/>
                  <a:t>which</a:t>
                </a:r>
                <a:r>
                  <a:rPr lang="fr-FR" dirty="0"/>
                  <a:t> passes </a:t>
                </a:r>
                <a:r>
                  <a:rPr lang="fr-FR" dirty="0" err="1"/>
                  <a:t>through</a:t>
                </a:r>
                <a:r>
                  <a:rPr lang="fr-FR" dirty="0"/>
                  <a:t> the </a:t>
                </a:r>
                <a:r>
                  <a:rPr lang="fr-FR" dirty="0" err="1"/>
                  <a:t>origin</a:t>
                </a:r>
                <a:r>
                  <a:rPr lang="fr-FR" dirty="0"/>
                  <a:t> and</a:t>
                </a:r>
                <a:r>
                  <a:rPr lang="fr-FR" b="1" dirty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dirty="0"/>
                  <a:t>’s tip, </a:t>
                </a:r>
              </a:p>
              <a:p>
                <a:r>
                  <a:rPr lang="fr-FR" dirty="0"/>
                  <a:t>the dot </a:t>
                </a:r>
                <a:r>
                  <a:rPr lang="fr-FR" dirty="0" err="1"/>
                  <a:t>product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equal</a:t>
                </a:r>
                <a:r>
                  <a:rPr lang="fr-FR" dirty="0"/>
                  <a:t> to the </a:t>
                </a:r>
                <a:r>
                  <a:rPr lang="fr-FR" dirty="0" err="1"/>
                  <a:t>length</a:t>
                </a:r>
                <a:r>
                  <a:rPr lang="fr-FR" dirty="0"/>
                  <a:t> of </a:t>
                </a:r>
                <a:r>
                  <a:rPr lang="fr-FR" dirty="0" err="1"/>
                  <a:t>that</a:t>
                </a:r>
                <a:r>
                  <a:rPr lang="fr-FR" dirty="0"/>
                  <a:t> projection </a:t>
                </a:r>
                <a:r>
                  <a:rPr lang="fr-FR" dirty="0" err="1"/>
                  <a:t>multiplied</a:t>
                </a:r>
                <a:r>
                  <a:rPr lang="fr-FR" dirty="0"/>
                  <a:t> by the </a:t>
                </a:r>
                <a:r>
                  <a:rPr lang="fr-FR" dirty="0" err="1"/>
                  <a:t>length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fr-FR" b="1" dirty="0"/>
                  <a:t>.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253A538-AB54-E343-A244-B3BCD9F4F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C22C9E6A-4297-1C46-B686-B322E74E8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22" y="3725333"/>
            <a:ext cx="7691021" cy="3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2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4C2F89-283C-5C4E-AD1F-AD7E92D3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couple </a:t>
            </a:r>
            <a:r>
              <a:rPr lang="fr-FR" dirty="0" err="1"/>
              <a:t>properties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638C22-CE45-4941-84E4-CD736BDEC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:</a:t>
            </a:r>
          </a:p>
          <a:p>
            <a:r>
              <a:rPr lang="fr-FR" dirty="0"/>
              <a:t>&lt; 0, </a:t>
            </a:r>
            <a:r>
              <a:rPr lang="fr-FR" dirty="0" err="1"/>
              <a:t>when</a:t>
            </a:r>
            <a:r>
              <a:rPr lang="fr-FR" dirty="0"/>
              <a:t> the projection faces the opposite direction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&gt; 0,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point in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general</a:t>
            </a:r>
            <a:r>
              <a:rPr lang="fr-FR" dirty="0"/>
              <a:t> direction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= 0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perpendicular</a:t>
            </a:r>
            <a:endParaRPr lang="fr-FR" dirty="0"/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B0B128-2D87-3044-87EA-F0EA5021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294" y="1171412"/>
            <a:ext cx="2319434" cy="167290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755E444-3B58-494A-9D4A-4AEECAC4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284" y="3259085"/>
            <a:ext cx="2319433" cy="205283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AB6F4B4-EDA4-A546-A7F0-C3D77CDCE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89" y="4474410"/>
            <a:ext cx="2063834" cy="21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57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4B9B70-C126-C54A-8F89-E6DD45E2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</a:t>
            </a:r>
            <a:r>
              <a:rPr lang="fr-FR" dirty="0" err="1"/>
              <a:t>geomatric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C43BC6-225C-514E-BC93-0BD40467C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anyone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the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representation</a:t>
            </a:r>
            <a:r>
              <a:rPr lang="fr-FR" dirty="0"/>
              <a:t> ?</a:t>
            </a:r>
          </a:p>
          <a:p>
            <a:r>
              <a:rPr lang="fr-FR" dirty="0" err="1"/>
              <a:t>Why</a:t>
            </a:r>
            <a:r>
              <a:rPr lang="fr-FR" dirty="0"/>
              <a:t> are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?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sense</a:t>
            </a:r>
            <a:r>
              <a:rPr lang="fr-FR" dirty="0"/>
              <a:t> of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lense</a:t>
            </a:r>
            <a:r>
              <a:rPr lang="fr-FR" dirty="0"/>
              <a:t> of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transfromations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37044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B5F45B-87C1-DD49-8376-3446A14C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transformations </a:t>
            </a:r>
            <a:r>
              <a:rPr lang="fr-FR" dirty="0" err="1"/>
              <a:t>from</a:t>
            </a:r>
            <a:r>
              <a:rPr lang="fr-FR" dirty="0"/>
              <a:t> multiple dimensions to 1 dimension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2B5DE-7B46-154E-8FCB-5FCDB98B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 far, </a:t>
            </a:r>
            <a:r>
              <a:rPr lang="fr-FR" dirty="0" err="1"/>
              <a:t>we’ve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matrix/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square matrices and 2D </a:t>
            </a:r>
            <a:r>
              <a:rPr lang="fr-FR" dirty="0" err="1"/>
              <a:t>vectors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shape</a:t>
            </a:r>
            <a:r>
              <a:rPr lang="fr-FR" dirty="0"/>
              <a:t> of the matrix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rectangular</a:t>
            </a:r>
            <a:r>
              <a:rPr lang="fr-FR" dirty="0"/>
              <a:t>…?</a:t>
            </a:r>
          </a:p>
          <a:p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F76A7C-B6B5-DF4D-898C-1CD6999C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85" y="3799458"/>
            <a:ext cx="3542628" cy="30585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FE44F9-1628-1641-B15F-E6B3076F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22" y="4292754"/>
            <a:ext cx="4116378" cy="179649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CF077B1-1EAA-4A41-A0CB-8306E658524A}"/>
              </a:ext>
            </a:extLst>
          </p:cNvPr>
          <p:cNvSpPr txBox="1"/>
          <p:nvPr/>
        </p:nvSpPr>
        <p:spPr>
          <a:xfrm>
            <a:off x="8503086" y="3611717"/>
            <a:ext cx="927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To </a:t>
            </a:r>
            <a:r>
              <a:rPr lang="fr-FR" sz="2200" dirty="0" err="1"/>
              <a:t>this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088303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B27295-0292-5047-BA6C-5424664B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Multi-D to 1D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A3385A-CCC5-2648-8EB7-0AC7F3601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This type of </a:t>
            </a:r>
            <a:r>
              <a:rPr lang="fr-FR" dirty="0" err="1"/>
              <a:t>transfromation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takes</a:t>
            </a:r>
            <a:r>
              <a:rPr lang="fr-FR" dirty="0"/>
              <a:t> in a </a:t>
            </a:r>
            <a:r>
              <a:rPr lang="fr-FR" dirty="0" err="1"/>
              <a:t>vector</a:t>
            </a:r>
            <a:r>
              <a:rPr lang="fr-FR" dirty="0"/>
              <a:t> and </a:t>
            </a:r>
            <a:r>
              <a:rPr lang="fr-FR" dirty="0" err="1"/>
              <a:t>spits</a:t>
            </a:r>
            <a:r>
              <a:rPr lang="fr-FR" dirty="0"/>
              <a:t> out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can’t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linear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1CC048-07B6-AB48-AC40-34A19A05B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716" y="3493590"/>
            <a:ext cx="5107084" cy="28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49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592F3-8CF8-2B42-87A4-087B6696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6E58EC-86F9-154B-AAAF-BD57CFC1B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err="1"/>
                  <a:t>Let’s</a:t>
                </a:r>
                <a:r>
                  <a:rPr lang="fr-FR" dirty="0"/>
                  <a:t> </a:t>
                </a:r>
                <a:r>
                  <a:rPr lang="fr-FR" dirty="0" err="1"/>
                  <a:t>try</a:t>
                </a:r>
                <a:r>
                  <a:rPr lang="fr-FR" dirty="0"/>
                  <a:t> and go over </a:t>
                </a:r>
                <a:r>
                  <a:rPr lang="fr-FR" dirty="0" err="1"/>
                  <a:t>linearity</a:t>
                </a:r>
                <a:r>
                  <a:rPr lang="fr-FR" dirty="0"/>
                  <a:t> </a:t>
                </a:r>
                <a:r>
                  <a:rPr lang="fr-FR" dirty="0" err="1"/>
                  <a:t>again</a:t>
                </a:r>
                <a:r>
                  <a:rPr lang="fr-FR" dirty="0"/>
                  <a:t>…</a:t>
                </a:r>
              </a:p>
              <a:p>
                <a:r>
                  <a:rPr lang="fr-FR" dirty="0"/>
                  <a:t>The </a:t>
                </a:r>
                <a:r>
                  <a:rPr lang="fr-FR" dirty="0" err="1"/>
                  <a:t>definining</a:t>
                </a:r>
                <a:r>
                  <a:rPr lang="fr-FR" dirty="0"/>
                  <a:t> </a:t>
                </a:r>
                <a:r>
                  <a:rPr lang="fr-FR" dirty="0" err="1"/>
                  <a:t>mathematical</a:t>
                </a:r>
                <a:r>
                  <a:rPr lang="fr-FR" dirty="0"/>
                  <a:t> </a:t>
                </a:r>
                <a:r>
                  <a:rPr lang="fr-FR" dirty="0" err="1"/>
                  <a:t>properties</a:t>
                </a:r>
                <a:r>
                  <a:rPr lang="fr-FR" dirty="0"/>
                  <a:t> for </a:t>
                </a:r>
                <a:r>
                  <a:rPr lang="fr-FR" dirty="0" err="1"/>
                  <a:t>linearity</a:t>
                </a:r>
                <a:r>
                  <a:rPr lang="fr-FR" dirty="0"/>
                  <a:t> : </a:t>
                </a:r>
              </a:p>
              <a:p>
                <a:pPr marL="0" indent="0">
                  <a:buNone/>
                </a:pPr>
                <a:endParaRPr lang="fr-F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fr-F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But </a:t>
                </a:r>
                <a:r>
                  <a:rPr lang="fr-FR" dirty="0" err="1"/>
                  <a:t>instead</a:t>
                </a:r>
                <a:r>
                  <a:rPr lang="fr-FR" dirty="0"/>
                  <a:t> of </a:t>
                </a:r>
                <a:r>
                  <a:rPr lang="fr-FR" dirty="0" err="1"/>
                  <a:t>verifying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every</a:t>
                </a:r>
                <a:r>
                  <a:rPr lang="fr-FR" dirty="0"/>
                  <a:t> time… how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try</a:t>
                </a:r>
                <a:r>
                  <a:rPr lang="fr-FR" dirty="0"/>
                  <a:t> and </a:t>
                </a:r>
                <a:r>
                  <a:rPr lang="fr-FR" dirty="0" err="1"/>
                  <a:t>understand</a:t>
                </a:r>
                <a:r>
                  <a:rPr lang="fr-FR" dirty="0"/>
                  <a:t> </a:t>
                </a:r>
                <a:r>
                  <a:rPr lang="fr-FR" dirty="0" err="1"/>
                  <a:t>visually</a:t>
                </a:r>
                <a:r>
                  <a:rPr lang="fr-FR" dirty="0"/>
                  <a:t> if a transformation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linear</a:t>
                </a:r>
                <a:r>
                  <a:rPr lang="fr-FR" dirty="0"/>
                  <a:t> ?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E76E58EC-86F9-154B-AAAF-BD57CFC1B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190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491CA4-F147-1E46-B589-641DE09F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Linearity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9ECEF1-DABC-7E45-BB57-4180E439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fr-FR" sz="2000" dirty="0"/>
              <a:t>1 good </a:t>
            </a:r>
            <a:r>
              <a:rPr lang="fr-FR" sz="2000" dirty="0" err="1"/>
              <a:t>property</a:t>
            </a:r>
            <a:r>
              <a:rPr lang="fr-FR" sz="2000" dirty="0"/>
              <a:t> to </a:t>
            </a:r>
            <a:r>
              <a:rPr lang="fr-FR" sz="2000" dirty="0" err="1"/>
              <a:t>remember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: </a:t>
            </a:r>
          </a:p>
          <a:p>
            <a:pPr lvl="1"/>
            <a:r>
              <a:rPr lang="fr-FR" sz="2000" dirty="0"/>
              <a:t>If </a:t>
            </a:r>
            <a:r>
              <a:rPr lang="fr-FR" sz="2000" dirty="0" err="1"/>
              <a:t>we</a:t>
            </a:r>
            <a:r>
              <a:rPr lang="fr-FR" sz="2000" dirty="0"/>
              <a:t> have a line of </a:t>
            </a:r>
            <a:r>
              <a:rPr lang="fr-FR" sz="2000" b="1" dirty="0" err="1"/>
              <a:t>evenly</a:t>
            </a:r>
            <a:r>
              <a:rPr lang="fr-FR" sz="2000" b="1" dirty="0"/>
              <a:t> </a:t>
            </a:r>
            <a:r>
              <a:rPr lang="fr-FR" sz="2000" b="1" dirty="0" err="1"/>
              <a:t>spaced</a:t>
            </a:r>
            <a:r>
              <a:rPr lang="fr-FR" sz="2000" dirty="0"/>
              <a:t> dots (</a:t>
            </a:r>
            <a:r>
              <a:rPr lang="fr-FR" sz="2000" dirty="0" err="1"/>
              <a:t>tips</a:t>
            </a:r>
            <a:r>
              <a:rPr lang="fr-FR" sz="2000" dirty="0"/>
              <a:t> of </a:t>
            </a:r>
            <a:r>
              <a:rPr lang="fr-FR" sz="2000" dirty="0" err="1"/>
              <a:t>vectors</a:t>
            </a:r>
            <a:r>
              <a:rPr lang="fr-FR" sz="2000" dirty="0"/>
              <a:t>) </a:t>
            </a:r>
          </a:p>
          <a:p>
            <a:pPr lvl="1"/>
            <a:r>
              <a:rPr lang="fr-FR" sz="2000" dirty="0" err="1"/>
              <a:t>then</a:t>
            </a:r>
            <a:r>
              <a:rPr lang="fr-FR" sz="2000" dirty="0"/>
              <a:t> </a:t>
            </a:r>
            <a:r>
              <a:rPr lang="fr-FR" sz="2000" dirty="0" err="1"/>
              <a:t>those</a:t>
            </a:r>
            <a:r>
              <a:rPr lang="fr-FR" sz="2000" dirty="0"/>
              <a:t> dots </a:t>
            </a:r>
            <a:r>
              <a:rPr lang="fr-FR" sz="2000" b="1" dirty="0"/>
              <a:t>must </a:t>
            </a:r>
            <a:r>
              <a:rPr lang="fr-FR" sz="2000" b="1" dirty="0" err="1"/>
              <a:t>remain</a:t>
            </a:r>
            <a:r>
              <a:rPr lang="fr-FR" sz="2000" b="1" dirty="0"/>
              <a:t> </a:t>
            </a:r>
            <a:r>
              <a:rPr lang="fr-FR" sz="2000" b="1" dirty="0" err="1"/>
              <a:t>evenly</a:t>
            </a:r>
            <a:r>
              <a:rPr lang="fr-FR" sz="2000" b="1" dirty="0"/>
              <a:t> </a:t>
            </a:r>
            <a:r>
              <a:rPr lang="fr-FR" sz="2000" b="1" dirty="0" err="1"/>
              <a:t>spaced</a:t>
            </a:r>
            <a:r>
              <a:rPr lang="fr-FR" sz="2000" dirty="0"/>
              <a:t> if the transformation </a:t>
            </a:r>
            <a:r>
              <a:rPr lang="fr-FR" sz="2000" dirty="0" err="1"/>
              <a:t>applied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linear</a:t>
            </a:r>
            <a:r>
              <a:rPr lang="fr-FR" sz="2000" dirty="0"/>
              <a:t> !</a:t>
            </a:r>
          </a:p>
          <a:p>
            <a:endParaRPr lang="fr-FR" sz="2400" dirty="0"/>
          </a:p>
          <a:p>
            <a:r>
              <a:rPr lang="fr-FR" sz="2400" dirty="0"/>
              <a:t>In </a:t>
            </a:r>
            <a:r>
              <a:rPr lang="fr-FR" sz="2400" dirty="0" err="1"/>
              <a:t>this</a:t>
            </a:r>
            <a:r>
              <a:rPr lang="fr-FR" sz="2400" dirty="0"/>
              <a:t> case </a:t>
            </a:r>
            <a:r>
              <a:rPr lang="fr-FR" sz="2400" dirty="0" err="1"/>
              <a:t>we</a:t>
            </a:r>
            <a:r>
              <a:rPr lang="fr-FR" sz="2400" dirty="0"/>
              <a:t> have a transformation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goes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a 2d </a:t>
            </a:r>
            <a:r>
              <a:rPr lang="fr-FR" sz="2400" dirty="0" err="1"/>
              <a:t>space</a:t>
            </a:r>
            <a:r>
              <a:rPr lang="fr-FR" sz="2400" dirty="0"/>
              <a:t> to a 1d </a:t>
            </a:r>
            <a:r>
              <a:rPr lang="fr-FR" sz="2400" dirty="0" err="1"/>
              <a:t>space</a:t>
            </a:r>
            <a:r>
              <a:rPr lang="fr-FR" sz="2400" dirty="0"/>
              <a:t>.</a:t>
            </a:r>
          </a:p>
          <a:p>
            <a:pPr lvl="1"/>
            <a:endParaRPr lang="fr-FR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4BE3FB8-9002-7E4A-B7B2-8835EDBFD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64" y="1621556"/>
            <a:ext cx="6058324" cy="301401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843053B0-63F8-EC43-9AED-34BD84B9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66" y="5260765"/>
            <a:ext cx="6253212" cy="7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532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003ABBE-C3BC-4945-95C9-DA7C18B4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fr-FR" sz="3600"/>
              <a:t>VS. Non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0D777F-5085-F742-9919-D3AC10C5AA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Using a non-</a:t>
                </a:r>
                <a:r>
                  <a:rPr lang="fr-FR" sz="2000" dirty="0" err="1"/>
                  <a:t>linear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function</a:t>
                </a:r>
                <a:r>
                  <a:rPr lang="fr-FR" sz="2000" dirty="0"/>
                  <a:t> :</a:t>
                </a:r>
              </a:p>
              <a:p>
                <a:r>
                  <a:rPr lang="fr-FR" sz="2000" dirty="0" err="1"/>
                  <a:t>We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get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this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mapping</a:t>
                </a:r>
                <a:endParaRPr lang="fr-FR" sz="2000" dirty="0"/>
              </a:p>
              <a:p>
                <a:endParaRPr lang="fr-FR" sz="2000" dirty="0"/>
              </a:p>
              <a:p>
                <a:r>
                  <a:rPr lang="fr-FR" sz="2000" dirty="0"/>
                  <a:t>In matrix / </a:t>
                </a:r>
                <a:r>
                  <a:rPr lang="fr-FR" sz="2000" dirty="0" err="1"/>
                  <a:t>vector</a:t>
                </a:r>
                <a:r>
                  <a:rPr lang="fr-FR" sz="2000" dirty="0"/>
                  <a:t> </a:t>
                </a:r>
                <a:r>
                  <a:rPr lang="fr-FR" sz="2000" dirty="0" err="1"/>
                  <a:t>form</a:t>
                </a:r>
                <a:r>
                  <a:rPr lang="fr-FR" sz="2000" dirty="0"/>
                  <a:t> :</a:t>
                </a: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fr-FR" sz="20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]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eqArr>
                            </m:e>
                          </m:d>
                        </m:e>
                      </m:mr>
                    </m:m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1A0D777F-5085-F742-9919-D3AC10C5AA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76F5B49-E58B-344D-9F9F-44CDAE12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68" y="1779204"/>
            <a:ext cx="3562538" cy="1371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9C1BD068-6593-8342-A860-DAC6B4AB1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364" y="4749398"/>
            <a:ext cx="8112413" cy="113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1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9076F9-8826-F448-A470-8688D196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2D to 1D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0EE045-C126-EA4A-A2A7-4122EB1D9C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Remember,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applying</a:t>
                </a:r>
                <a:r>
                  <a:rPr lang="fr-FR" dirty="0"/>
                  <a:t> a transformation, one of the transformations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completely</a:t>
                </a:r>
                <a:r>
                  <a:rPr lang="fr-FR" dirty="0"/>
                  <a:t> </a:t>
                </a:r>
                <a:r>
                  <a:rPr lang="fr-FR" dirty="0" err="1"/>
                  <a:t>determined</a:t>
                </a:r>
                <a:r>
                  <a:rPr lang="fr-FR" dirty="0"/>
                  <a:t> by </a:t>
                </a:r>
                <a:r>
                  <a:rPr lang="fr-FR" dirty="0" err="1"/>
                  <a:t>looking</a:t>
                </a:r>
                <a:r>
                  <a:rPr lang="fr-FR" dirty="0"/>
                  <a:t> at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land… </a:t>
                </a:r>
              </a:p>
              <a:p>
                <a:r>
                  <a:rPr lang="fr-FR" dirty="0" err="1"/>
                  <a:t>Now</a:t>
                </a:r>
                <a:r>
                  <a:rPr lang="fr-FR" dirty="0"/>
                  <a:t> </a:t>
                </a:r>
                <a:r>
                  <a:rPr lang="fr-FR" dirty="0" err="1"/>
                  <a:t>each</a:t>
                </a:r>
                <a:r>
                  <a:rPr lang="fr-FR" dirty="0"/>
                  <a:t> basis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lands on a </a:t>
                </a:r>
                <a:r>
                  <a:rPr lang="fr-FR" dirty="0" err="1"/>
                  <a:t>number</a:t>
                </a:r>
                <a:r>
                  <a:rPr lang="fr-FR" dirty="0"/>
                  <a:t> vs. A point in 2D </a:t>
                </a:r>
                <a:r>
                  <a:rPr lang="fr-FR" dirty="0" err="1"/>
                  <a:t>space</a:t>
                </a:r>
                <a:r>
                  <a:rPr lang="fr-FR" dirty="0"/>
                  <a:t>.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60EE045-C126-EA4A-A2A7-4122EB1D9C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AB99C0D4-1D15-924A-9CF4-B273BC99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72" y="4299198"/>
            <a:ext cx="2368609" cy="24832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8F1480-0358-7248-A130-BF631EFC2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84" y="4245938"/>
            <a:ext cx="4981238" cy="25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42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85A2B-056C-624C-8F08-85A30BA5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86D9382-8705-F84F-9E0A-B103805E7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So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record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these</a:t>
                </a:r>
                <a:r>
                  <a:rPr lang="fr-FR" dirty="0"/>
                  <a:t> </a:t>
                </a:r>
                <a:r>
                  <a:rPr lang="fr-FR" dirty="0" err="1"/>
                  <a:t>vectors</a:t>
                </a:r>
                <a:r>
                  <a:rPr lang="fr-FR" dirty="0"/>
                  <a:t> land as the </a:t>
                </a:r>
                <a:r>
                  <a:rPr lang="fr-FR" dirty="0" err="1"/>
                  <a:t>columns</a:t>
                </a:r>
                <a:r>
                  <a:rPr lang="fr-FR" dirty="0"/>
                  <a:t> of the matrix</a:t>
                </a:r>
              </a:p>
              <a:p>
                <a:r>
                  <a:rPr lang="fr-FR" dirty="0" err="1"/>
                  <a:t>Each</a:t>
                </a:r>
                <a:r>
                  <a:rPr lang="fr-FR" dirty="0"/>
                  <a:t> </a:t>
                </a:r>
                <a:r>
                  <a:rPr lang="fr-FR" dirty="0" err="1"/>
                  <a:t>column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has a single </a:t>
                </a:r>
                <a:r>
                  <a:rPr lang="fr-FR" dirty="0" err="1"/>
                  <a:t>number</a:t>
                </a:r>
                <a:r>
                  <a:rPr lang="fr-FR" dirty="0"/>
                  <a:t> !</a:t>
                </a:r>
              </a:p>
              <a:p>
                <a:r>
                  <a:rPr lang="fr-FR" dirty="0"/>
                  <a:t>This </a:t>
                </a:r>
                <a:r>
                  <a:rPr lang="fr-FR" dirty="0" err="1"/>
                  <a:t>is</a:t>
                </a:r>
                <a:r>
                  <a:rPr lang="fr-FR" dirty="0"/>
                  <a:t> a 1 x 2 matrix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1×2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r>
                  <a:rPr lang="fr-FR" dirty="0"/>
                  <a:t>(dimensions of the matrix)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86D9382-8705-F84F-9E0A-B103805E7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2A9851C-8A58-DB41-8FB4-569D90DC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053" y="3242733"/>
            <a:ext cx="5267147" cy="3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6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E5235-92BD-DD49-AD00-A6DE499F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Central Operations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F846D-01C8-C043-A86C-30FB9D45F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Addition</a:t>
            </a:r>
          </a:p>
          <a:p>
            <a:r>
              <a:rPr lang="fr-FR" dirty="0"/>
              <a:t>Multiplication</a:t>
            </a:r>
          </a:p>
          <a:p>
            <a:r>
              <a:rPr lang="fr-FR" dirty="0"/>
              <a:t>=&gt;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enter the 2D </a:t>
            </a:r>
            <a:r>
              <a:rPr lang="fr-FR" dirty="0" err="1"/>
              <a:t>realm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52317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A02D72-F4D1-6F42-8EF3-1AAD3FAC1E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41248" y="510047"/>
                <a:ext cx="3300984" cy="1645920"/>
              </a:xfrm>
            </p:spPr>
            <p:txBody>
              <a:bodyPr>
                <a:normAutofit/>
              </a:bodyPr>
              <a:lstStyle/>
              <a:p>
                <a:r>
                  <a:rPr lang="fr-FR" sz="2800" dirty="0" err="1"/>
                  <a:t>Applying</a:t>
                </a:r>
                <a:r>
                  <a:rPr lang="fr-FR" sz="2800" dirty="0"/>
                  <a:t> the transformation to a </a:t>
                </a:r>
                <a:r>
                  <a:rPr lang="fr-FR" sz="2800" dirty="0" err="1"/>
                  <a:t>vector</a:t>
                </a:r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r>
                      <a:rPr lang="fr-FR" sz="28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fr-FR" sz="2800" b="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sz="2800" b="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fr-FR" sz="2800" b="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3CA02D72-F4D1-6F42-8EF3-1AAD3FAC1E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41248" y="510047"/>
                <a:ext cx="3300984" cy="1645920"/>
              </a:xfrm>
              <a:blipFill>
                <a:blip r:embed="rId2"/>
                <a:stretch>
                  <a:fillRect l="-3831" t="-3077" b="-15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A1AEAA-849A-2F47-B09A-AB6F19E990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1144" y="510047"/>
                <a:ext cx="6858000" cy="1645920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1800" dirty="0"/>
                  <a:t>The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defined</a:t>
                </a:r>
                <a:r>
                  <a:rPr lang="fr-FR" sz="1800" dirty="0"/>
                  <a:t> as a </a:t>
                </a:r>
                <a:r>
                  <a:rPr lang="fr-FR" sz="1800" dirty="0" err="1"/>
                  <a:t>linear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combination</a:t>
                </a:r>
                <a:r>
                  <a:rPr lang="fr-FR" sz="1800" dirty="0"/>
                  <a:t> of the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, </a:t>
                </a:r>
              </a:p>
              <a:p>
                <a:r>
                  <a:rPr lang="fr-FR" sz="1800" dirty="0"/>
                  <a:t>and a </a:t>
                </a:r>
                <a:r>
                  <a:rPr lang="fr-FR" sz="1800" dirty="0" err="1"/>
                  <a:t>consequence</a:t>
                </a:r>
                <a:r>
                  <a:rPr lang="fr-FR" sz="1800" dirty="0"/>
                  <a:t> of </a:t>
                </a:r>
                <a:r>
                  <a:rPr lang="fr-FR" sz="1800" dirty="0" err="1"/>
                  <a:t>linearity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</a:t>
                </a:r>
              </a:p>
              <a:p>
                <a:r>
                  <a:rPr lang="fr-FR" sz="1800" dirty="0"/>
                  <a:t>The </a:t>
                </a:r>
                <a:r>
                  <a:rPr lang="fr-FR" sz="1800" dirty="0" err="1"/>
                  <a:t>same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linear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combination</a:t>
                </a:r>
                <a:r>
                  <a:rPr lang="fr-FR" sz="1800" dirty="0"/>
                  <a:t> </a:t>
                </a:r>
                <a:r>
                  <a:rPr lang="fr-FR" sz="1800" dirty="0" err="1"/>
                  <a:t>applies</a:t>
                </a:r>
                <a:endParaRPr lang="fr-FR" sz="1800" dirty="0"/>
              </a:p>
              <a:p>
                <a:r>
                  <a:rPr lang="fr-FR" sz="1800" dirty="0" err="1"/>
                  <a:t>Using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the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sz="1800" dirty="0"/>
                  <a:t> land as « new basis </a:t>
                </a:r>
                <a:r>
                  <a:rPr lang="fr-FR" sz="1800" dirty="0" err="1"/>
                  <a:t>vectors</a:t>
                </a:r>
                <a:r>
                  <a:rPr lang="fr-FR" sz="1800" dirty="0"/>
                  <a:t> ».</a:t>
                </a:r>
              </a:p>
              <a:p>
                <a:endParaRPr lang="fr-FR" sz="18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7BA1AEAA-849A-2F47-B09A-AB6F19E990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1144" y="510047"/>
                <a:ext cx="6858000" cy="1645920"/>
              </a:xfrm>
              <a:blipFill>
                <a:blip r:embed="rId3"/>
                <a:stretch>
                  <a:fillRect l="-555" t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72C46078-8138-8B42-9869-DA624EE8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76" y="2880774"/>
            <a:ext cx="3584448" cy="31991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B0AF57-8102-E94D-8CD4-F68B4B875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" y="3136931"/>
            <a:ext cx="3584448" cy="27869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1D5DF0-3B9E-E348-B17A-0EBF6679D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15" y="3453837"/>
            <a:ext cx="3584448" cy="19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D3F86-8CEA-B94B-A30D-76965695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Matrix /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vs. Dot Product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107A0F-0304-5248-89B2-A52934332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Looking</a:t>
            </a:r>
            <a:r>
              <a:rPr lang="fr-FR" dirty="0"/>
              <a:t> at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numerically</a:t>
            </a:r>
            <a:r>
              <a:rPr lang="fr-FR" dirty="0"/>
              <a:t>, the matrix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product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case </a:t>
            </a:r>
            <a:r>
              <a:rPr lang="fr-FR" dirty="0" err="1"/>
              <a:t>feels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taking</a:t>
            </a:r>
            <a:r>
              <a:rPr lang="fr-FR" dirty="0"/>
              <a:t> the dot </a:t>
            </a:r>
            <a:r>
              <a:rPr lang="fr-FR" dirty="0" err="1"/>
              <a:t>product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2 </a:t>
            </a:r>
            <a:r>
              <a:rPr lang="fr-FR" dirty="0" err="1"/>
              <a:t>vectors</a:t>
            </a:r>
            <a:r>
              <a:rPr lang="fr-FR" dirty="0"/>
              <a:t> !</a:t>
            </a:r>
          </a:p>
          <a:p>
            <a:r>
              <a:rPr lang="fr-FR" dirty="0" err="1"/>
              <a:t>Doesn’t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1 x 2 matrix </a:t>
            </a:r>
            <a:r>
              <a:rPr lang="fr-FR" dirty="0" err="1"/>
              <a:t>just</a:t>
            </a:r>
            <a:r>
              <a:rPr lang="fr-FR" dirty="0"/>
              <a:t> look </a:t>
            </a:r>
            <a:r>
              <a:rPr lang="fr-FR" dirty="0" err="1"/>
              <a:t>like</a:t>
            </a:r>
            <a:r>
              <a:rPr lang="fr-FR" dirty="0"/>
              <a:t> a </a:t>
            </a:r>
            <a:r>
              <a:rPr lang="fr-FR" dirty="0" err="1"/>
              <a:t>vector</a:t>
            </a:r>
            <a:r>
              <a:rPr lang="fr-FR" dirty="0"/>
              <a:t>, </a:t>
            </a:r>
            <a:r>
              <a:rPr lang="fr-FR" dirty="0" err="1"/>
              <a:t>tipped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side</a:t>
            </a:r>
            <a:r>
              <a:rPr lang="fr-FR" dirty="0"/>
              <a:t>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2751BD-205B-564D-B02A-0DF1E515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6" y="3681695"/>
            <a:ext cx="4402091" cy="28111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493F71-4ACA-FF4C-83A7-DE455C693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238" y="3347433"/>
            <a:ext cx="5465562" cy="318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7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5076A-5978-4B40-8CB8-5F43F5F9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the projection of one </a:t>
            </a:r>
            <a:r>
              <a:rPr lang="fr-FR" dirty="0" err="1"/>
              <a:t>vector</a:t>
            </a:r>
            <a:r>
              <a:rPr lang="fr-FR" dirty="0"/>
              <a:t> onto </a:t>
            </a:r>
            <a:r>
              <a:rPr lang="fr-FR" dirty="0" err="1"/>
              <a:t>another</a:t>
            </a:r>
            <a:r>
              <a:rPr lang="fr-FR"/>
              <a:t> 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6F0F6B-D3F5-0241-A2B4-B5F065AB1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One </a:t>
                </a:r>
                <a:r>
                  <a:rPr lang="fr-FR" dirty="0" err="1"/>
                  <a:t>clever</a:t>
                </a:r>
                <a:r>
                  <a:rPr lang="fr-FR" dirty="0"/>
                  <a:t> </a:t>
                </a:r>
                <a:r>
                  <a:rPr lang="fr-FR" dirty="0" err="1"/>
                  <a:t>way</a:t>
                </a:r>
                <a:r>
                  <a:rPr lang="fr-FR" dirty="0"/>
                  <a:t> to </a:t>
                </a:r>
                <a:r>
                  <a:rPr lang="fr-FR" dirty="0" err="1"/>
                  <a:t>determine</a:t>
                </a:r>
                <a:r>
                  <a:rPr lang="fr-FR" dirty="0"/>
                  <a:t> </a:t>
                </a:r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land </a:t>
                </a:r>
                <a:r>
                  <a:rPr lang="fr-FR" dirty="0" err="1"/>
                  <a:t>is</a:t>
                </a:r>
                <a:r>
                  <a:rPr lang="fr-FR" dirty="0"/>
                  <a:t> to </a:t>
                </a:r>
                <a:r>
                  <a:rPr lang="fr-FR" dirty="0" err="1"/>
                  <a:t>take</a:t>
                </a:r>
                <a:r>
                  <a:rPr lang="fr-FR" dirty="0"/>
                  <a:t> a copy of the </a:t>
                </a:r>
                <a:r>
                  <a:rPr lang="fr-FR" dirty="0" err="1"/>
                  <a:t>number</a:t>
                </a:r>
                <a:r>
                  <a:rPr lang="fr-FR" dirty="0"/>
                  <a:t> line and </a:t>
                </a:r>
                <a:r>
                  <a:rPr lang="fr-FR" dirty="0" err="1"/>
                  <a:t>embed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diagonally</a:t>
                </a:r>
                <a:r>
                  <a:rPr lang="fr-FR" dirty="0"/>
                  <a:t> in 2D </a:t>
                </a:r>
                <a:r>
                  <a:rPr lang="fr-FR" dirty="0" err="1"/>
                  <a:t>space</a:t>
                </a:r>
                <a:r>
                  <a:rPr lang="fr-FR" dirty="0"/>
                  <a:t>.</a:t>
                </a:r>
              </a:p>
              <a:p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add</a:t>
                </a:r>
                <a:r>
                  <a:rPr lang="fr-FR" dirty="0"/>
                  <a:t> a 2D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whose</a:t>
                </a:r>
                <a:r>
                  <a:rPr lang="fr-FR" dirty="0"/>
                  <a:t> tip </a:t>
                </a:r>
                <a:r>
                  <a:rPr lang="fr-FR" dirty="0" err="1"/>
                  <a:t>sits</a:t>
                </a:r>
                <a:r>
                  <a:rPr lang="fr-FR" dirty="0"/>
                  <a:t> on the </a:t>
                </a:r>
                <a:r>
                  <a:rPr lang="fr-FR" dirty="0" err="1"/>
                  <a:t>number</a:t>
                </a:r>
                <a:r>
                  <a:rPr lang="fr-FR" dirty="0"/>
                  <a:t> 1 on the </a:t>
                </a:r>
                <a:r>
                  <a:rPr lang="fr-FR" dirty="0" err="1"/>
                  <a:t>number</a:t>
                </a:r>
                <a:r>
                  <a:rPr lang="fr-FR" dirty="0"/>
                  <a:t> line.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9C6F0F6B-D3F5-0241-A2B4-B5F065AB1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215FF8A0-806A-0E49-BD3F-9F3EAD04A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290" y="3326112"/>
            <a:ext cx="5263734" cy="33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8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56492BB-4136-B74E-804F-218A5E6F8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5" r="1674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CF92326-B38C-F449-B970-C102906A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fr-FR" sz="3600" dirty="0" err="1"/>
              <a:t>Geometric</a:t>
            </a:r>
            <a:r>
              <a:rPr lang="fr-FR" sz="3600" dirty="0"/>
              <a:t> </a:t>
            </a:r>
            <a:r>
              <a:rPr lang="fr-FR" sz="3600" dirty="0" err="1"/>
              <a:t>Interpretation</a:t>
            </a:r>
            <a:endParaRPr lang="fr-FR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FC06810-09A6-9D4E-B572-54C930CEAD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5516" y="3417573"/>
                <a:ext cx="4593021" cy="2619839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1800" dirty="0"/>
                  <a:t> </a:t>
                </a:r>
                <a:r>
                  <a:rPr lang="fr-FR" sz="1800" dirty="0" err="1"/>
                  <a:t>lives</a:t>
                </a:r>
                <a:r>
                  <a:rPr lang="fr-FR" sz="1800" dirty="0"/>
                  <a:t> in the </a:t>
                </a:r>
                <a:r>
                  <a:rPr lang="fr-FR" sz="1800" b="1" dirty="0"/>
                  <a:t>input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space</a:t>
                </a:r>
                <a:r>
                  <a:rPr lang="fr-FR" sz="1800" dirty="0"/>
                  <a:t>,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just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situated</a:t>
                </a:r>
                <a:r>
                  <a:rPr lang="fr-FR" sz="1800" dirty="0"/>
                  <a:t> in </a:t>
                </a:r>
                <a:r>
                  <a:rPr lang="fr-FR" sz="1800" dirty="0" err="1"/>
                  <a:t>such</a:t>
                </a:r>
                <a:r>
                  <a:rPr lang="fr-FR" sz="1800" dirty="0"/>
                  <a:t> a </a:t>
                </a:r>
                <a:r>
                  <a:rPr lang="fr-FR" sz="1800" dirty="0" err="1"/>
                  <a:t>way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it</a:t>
                </a:r>
                <a:r>
                  <a:rPr lang="fr-FR" sz="1800" dirty="0"/>
                  <a:t> </a:t>
                </a:r>
                <a:r>
                  <a:rPr lang="fr-FR" sz="1800" dirty="0" err="1"/>
                  <a:t>overlaps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with</a:t>
                </a:r>
                <a:r>
                  <a:rPr lang="fr-FR" sz="1800" dirty="0"/>
                  <a:t> the </a:t>
                </a:r>
                <a:r>
                  <a:rPr lang="fr-FR" sz="1800" dirty="0" err="1"/>
                  <a:t>number</a:t>
                </a:r>
                <a:r>
                  <a:rPr lang="fr-FR" sz="1800" dirty="0"/>
                  <a:t> line…</a:t>
                </a:r>
              </a:p>
              <a:p>
                <a:r>
                  <a:rPr lang="fr-FR" sz="1800" dirty="0"/>
                  <a:t>So </a:t>
                </a:r>
                <a:r>
                  <a:rPr lang="fr-FR" sz="1800" dirty="0" err="1"/>
                  <a:t>now</a:t>
                </a:r>
                <a:r>
                  <a:rPr lang="fr-FR" sz="1800" dirty="0"/>
                  <a:t> how do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find</a:t>
                </a:r>
                <a:r>
                  <a:rPr lang="fr-FR" sz="1800" dirty="0"/>
                  <a:t> a 1 x 2 matrix </a:t>
                </a:r>
                <a:r>
                  <a:rPr lang="fr-FR" sz="1800" dirty="0" err="1"/>
                  <a:t>which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defines</a:t>
                </a:r>
                <a:r>
                  <a:rPr lang="fr-FR" sz="1800" dirty="0"/>
                  <a:t> a transformation </a:t>
                </a:r>
                <a:r>
                  <a:rPr lang="fr-FR" sz="1800" dirty="0" err="1"/>
                  <a:t>such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a </a:t>
                </a:r>
                <a:r>
                  <a:rPr lang="fr-FR" sz="1800" dirty="0" err="1"/>
                  <a:t>vector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« </a:t>
                </a:r>
                <a:r>
                  <a:rPr lang="fr-FR" sz="1800" dirty="0" err="1"/>
                  <a:t>translated</a:t>
                </a:r>
                <a:r>
                  <a:rPr lang="fr-FR" sz="1800" dirty="0"/>
                  <a:t> » onto the </a:t>
                </a:r>
                <a:r>
                  <a:rPr lang="fr-FR" sz="1800" dirty="0" err="1"/>
                  <a:t>number</a:t>
                </a:r>
                <a:r>
                  <a:rPr lang="fr-FR" sz="1800" dirty="0"/>
                  <a:t> line (</a:t>
                </a:r>
                <a:r>
                  <a:rPr lang="fr-FR" sz="1800" dirty="0" err="1"/>
                  <a:t>into</a:t>
                </a:r>
                <a:r>
                  <a:rPr lang="fr-FR" sz="1800" dirty="0"/>
                  <a:t> 1D).</a:t>
                </a:r>
              </a:p>
              <a:p>
                <a:r>
                  <a:rPr lang="fr-FR" sz="1800" dirty="0" err="1"/>
                  <a:t>Need</a:t>
                </a:r>
                <a:r>
                  <a:rPr lang="fr-FR" sz="1800" dirty="0"/>
                  <a:t> to </a:t>
                </a:r>
                <a:r>
                  <a:rPr lang="fr-FR" sz="1800" dirty="0" err="1"/>
                  <a:t>find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where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sz="1800" dirty="0"/>
                  <a:t> </a:t>
                </a:r>
                <a:r>
                  <a:rPr lang="fr-FR" sz="1800" dirty="0" err="1"/>
                  <a:t>each</a:t>
                </a:r>
                <a:r>
                  <a:rPr lang="fr-FR" sz="1800" dirty="0"/>
                  <a:t> land…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CFC06810-09A6-9D4E-B572-54C930CEAD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516" y="3417573"/>
                <a:ext cx="4593021" cy="2619839"/>
              </a:xfrm>
              <a:blipFill>
                <a:blip r:embed="rId3"/>
                <a:stretch>
                  <a:fillRect l="-826" r="-19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996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0905DA-05A8-EE43-97BF-1940D45B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fr-FR" sz="4000" dirty="0" err="1"/>
              <a:t>Geometric</a:t>
            </a:r>
            <a:r>
              <a:rPr lang="fr-FR" sz="4000" dirty="0"/>
              <a:t> </a:t>
            </a:r>
            <a:r>
              <a:rPr lang="fr-FR" sz="4000" dirty="0" err="1"/>
              <a:t>Interpretation</a:t>
            </a:r>
            <a:endParaRPr lang="fr-FR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745FCE-DD04-E346-B56D-F2A12FBB53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4923" y="2405894"/>
                <a:ext cx="5315189" cy="3535083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000" dirty="0"/>
                  <a:t>Can </a:t>
                </a:r>
                <a:r>
                  <a:rPr lang="fr-FR" sz="2000" dirty="0" err="1"/>
                  <a:t>reason</a:t>
                </a:r>
                <a:r>
                  <a:rPr lang="fr-FR" sz="2000" dirty="0"/>
                  <a:t> by </a:t>
                </a:r>
                <a:r>
                  <a:rPr lang="fr-FR" sz="2000" dirty="0" err="1"/>
                  <a:t>symmetry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because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these</a:t>
                </a:r>
                <a:r>
                  <a:rPr lang="fr-FR" sz="2000" dirty="0"/>
                  <a:t> are </a:t>
                </a:r>
                <a:r>
                  <a:rPr lang="fr-FR" sz="2000" dirty="0" err="1"/>
                  <a:t>both</a:t>
                </a:r>
                <a:r>
                  <a:rPr lang="fr-FR" sz="2000" dirty="0"/>
                  <a:t> unit </a:t>
                </a:r>
                <a:r>
                  <a:rPr lang="fr-FR" sz="2000" dirty="0" err="1"/>
                  <a:t>vectors</a:t>
                </a:r>
                <a:r>
                  <a:rPr lang="fr-FR" sz="2000" dirty="0"/>
                  <a:t>:</a:t>
                </a:r>
              </a:p>
              <a:p>
                <a:pPr lvl="1"/>
                <a:r>
                  <a:rPr lang="fr-FR" sz="2000" dirty="0" err="1"/>
                  <a:t>Projecting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2000" dirty="0"/>
                  <a:t> onto the line of </a:t>
                </a:r>
                <a:r>
                  <a:rPr lang="fr-FR" sz="2000" dirty="0" err="1"/>
                  <a:t>numbers</a:t>
                </a:r>
                <a:r>
                  <a:rPr lang="fr-FR" sz="2000" dirty="0"/>
                  <a:t> looks </a:t>
                </a:r>
                <a:r>
                  <a:rPr lang="fr-FR" sz="2000" dirty="0" err="1"/>
                  <a:t>completely</a:t>
                </a:r>
                <a:r>
                  <a:rPr lang="fr-FR" sz="2000" dirty="0"/>
                  <a:t> </a:t>
                </a:r>
                <a:r>
                  <a:rPr lang="fr-FR" sz="2000" dirty="0" err="1"/>
                  <a:t>symmetric</a:t>
                </a:r>
                <a:r>
                  <a:rPr lang="fr-FR" sz="2000" dirty="0"/>
                  <a:t> to </a:t>
                </a:r>
                <a:r>
                  <a:rPr lang="fr-FR" sz="2000" dirty="0" err="1"/>
                  <a:t>projecting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2000" dirty="0"/>
                  <a:t> onto the x axis…</a:t>
                </a:r>
              </a:p>
              <a:p>
                <a:pPr lvl="1"/>
                <a:r>
                  <a:rPr lang="fr-FR" sz="2000" dirty="0"/>
                  <a:t>So </a:t>
                </a:r>
                <a:r>
                  <a:rPr lang="fr-FR" sz="2000" dirty="0" err="1"/>
                  <a:t>where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does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sz="2000" dirty="0"/>
                  <a:t> land ?  =&gt; </a:t>
                </a:r>
                <a:r>
                  <a:rPr lang="fr-FR" sz="2000" dirty="0" err="1"/>
                  <a:t>Same</a:t>
                </a:r>
                <a:r>
                  <a:rPr lang="fr-FR" sz="2000" dirty="0"/>
                  <a:t> place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sz="2000" dirty="0"/>
                  <a:t> on the x axis !  This </a:t>
                </a:r>
                <a:r>
                  <a:rPr lang="fr-FR" sz="2000" dirty="0" err="1"/>
                  <a:t>gives</a:t>
                </a:r>
                <a:r>
                  <a:rPr lang="fr-FR" sz="2000" dirty="0"/>
                  <a:t> us </a:t>
                </a:r>
              </a:p>
              <a:p>
                <a:pPr lvl="1"/>
                <a:endParaRPr lang="fr-F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FR" sz="20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fr-FR" sz="20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2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000" dirty="0"/>
              </a:p>
              <a:p>
                <a:pPr marL="457200" lvl="1" indent="0">
                  <a:buNone/>
                </a:pPr>
                <a:r>
                  <a:rPr lang="fr-FR" sz="2000" dirty="0"/>
                  <a:t>And </a:t>
                </a:r>
                <a:r>
                  <a:rPr lang="fr-FR" sz="2000" dirty="0" err="1"/>
                  <a:t>similarly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fr-FR" sz="2000" dirty="0"/>
              </a:p>
              <a:p>
                <a:pPr marL="457200" lvl="1" indent="0">
                  <a:buNone/>
                </a:pPr>
                <a:endParaRPr lang="fr-FR" sz="20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5745FCE-DD04-E346-B56D-F2A12FBB53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4923" y="2405894"/>
                <a:ext cx="5315189" cy="3535083"/>
              </a:xfrm>
              <a:blipFill>
                <a:blip r:embed="rId2"/>
                <a:stretch>
                  <a:fillRect l="-1193" t="-2143" r="-16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936B3C-AD00-6048-B87F-8E9F54C3F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967" y="1844505"/>
            <a:ext cx="4170530" cy="32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8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C10C9-0638-B74B-8DD0-1EABA214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1B9F05D-3690-884E-93AA-F7F95D410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So the entries of the 2x1 matrix </a:t>
                </a:r>
                <a:r>
                  <a:rPr lang="fr-FR" dirty="0" err="1"/>
                  <a:t>describing</a:t>
                </a:r>
                <a:r>
                  <a:rPr lang="fr-FR" dirty="0"/>
                  <a:t> the </a:t>
                </a:r>
                <a:r>
                  <a:rPr lang="fr-FR" dirty="0" err="1"/>
                  <a:t>transfromation</a:t>
                </a:r>
                <a:r>
                  <a:rPr lang="fr-FR" dirty="0"/>
                  <a:t> are </a:t>
                </a:r>
                <a:r>
                  <a:rPr lang="fr-FR" dirty="0" err="1"/>
                  <a:t>going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the </a:t>
                </a:r>
                <a:r>
                  <a:rPr lang="fr-FR" dirty="0" err="1"/>
                  <a:t>coordinates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fr-FR" dirty="0"/>
                  <a:t>…</a:t>
                </a:r>
              </a:p>
              <a:p>
                <a:r>
                  <a:rPr lang="fr-FR" dirty="0"/>
                  <a:t>There to translate </a:t>
                </a:r>
                <a:r>
                  <a:rPr lang="fr-FR" dirty="0" err="1"/>
                  <a:t>any</a:t>
                </a:r>
                <a:r>
                  <a:rPr lang="fr-FR" dirty="0"/>
                  <a:t> </a:t>
                </a:r>
                <a:r>
                  <a:rPr lang="fr-FR" dirty="0" err="1"/>
                  <a:t>vector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fr-FR" dirty="0"/>
                  <a:t> onto the </a:t>
                </a:r>
                <a:r>
                  <a:rPr lang="fr-FR" dirty="0" err="1"/>
                  <a:t>number</a:t>
                </a:r>
                <a:r>
                  <a:rPr lang="fr-FR" dirty="0"/>
                  <a:t> line,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take</a:t>
                </a:r>
                <a:r>
                  <a:rPr lang="fr-FR" dirty="0"/>
                  <a:t> </a:t>
                </a:r>
                <a:r>
                  <a:rPr lang="fr-FR" dirty="0" err="1"/>
                  <a:t>its</a:t>
                </a:r>
                <a:r>
                  <a:rPr lang="fr-FR" dirty="0"/>
                  <a:t> projection</a:t>
                </a:r>
              </a:p>
              <a:p>
                <a:r>
                  <a:rPr lang="fr-FR" dirty="0" err="1"/>
                  <a:t>ie</a:t>
                </a:r>
                <a:r>
                  <a:rPr lang="fr-FR" dirty="0"/>
                  <a:t>. the </a:t>
                </a:r>
                <a:r>
                  <a:rPr lang="fr-FR" dirty="0" err="1"/>
                  <a:t>sum</a:t>
                </a:r>
                <a:r>
                  <a:rPr lang="fr-FR" dirty="0"/>
                  <a:t> of the projections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scaled</a:t>
                </a:r>
                <a:r>
                  <a:rPr lang="fr-FR" dirty="0"/>
                  <a:t> by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dirty="0"/>
                  <a:t>:</a:t>
                </a:r>
              </a:p>
              <a:p>
                <a:pPr marL="0" indent="0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b="0" dirty="0"/>
                  <a:t>Input </a:t>
                </a:r>
                <a:r>
                  <a:rPr lang="fr-FR" b="0" dirty="0" err="1"/>
                  <a:t>space</a:t>
                </a:r>
                <a:r>
                  <a:rPr lang="fr-FR" b="0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fr-FR" dirty="0"/>
                  <a:t> </a:t>
                </a:r>
              </a:p>
              <a:p>
                <a:pPr marL="0" indent="0" algn="ctr">
                  <a:buNone/>
                </a:pPr>
                <a:r>
                  <a:rPr lang="fr-FR" b="0" dirty="0"/>
                  <a:t>Output </a:t>
                </a:r>
                <a:r>
                  <a:rPr lang="fr-FR" b="0" dirty="0" err="1"/>
                  <a:t>space</a:t>
                </a:r>
                <a:r>
                  <a:rPr lang="fr-FR" b="0" dirty="0"/>
                  <a:t> :	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1B9F05D-3690-884E-93AA-F7F95D410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76296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4B89ED-AF7A-3F4C-A48C-0C9F51AB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E2B5ED-6EA0-F049-8675-311E90A73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How </a:t>
                </a:r>
                <a:r>
                  <a:rPr lang="fr-FR" dirty="0" err="1"/>
                  <a:t>can</a:t>
                </a:r>
                <a:r>
                  <a:rPr lang="fr-FR" dirty="0"/>
                  <a:t>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calculate</a:t>
                </a:r>
                <a:r>
                  <a:rPr lang="fr-FR" dirty="0"/>
                  <a:t> the </a:t>
                </a:r>
                <a:r>
                  <a:rPr lang="fr-FR" dirty="0" err="1"/>
                  <a:t>length</a:t>
                </a:r>
                <a:r>
                  <a:rPr lang="fr-FR" dirty="0"/>
                  <a:t> of a </a:t>
                </a:r>
                <a:r>
                  <a:rPr lang="fr-FR" dirty="0" err="1"/>
                  <a:t>vector</a:t>
                </a:r>
                <a:r>
                  <a:rPr lang="fr-FR" dirty="0"/>
                  <a:t> ?</a:t>
                </a:r>
              </a:p>
              <a:p>
                <a:endParaRPr lang="fr-FR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fr-FR" b="0" dirty="0"/>
                  <a:t> </a:t>
                </a:r>
                <a:r>
                  <a:rPr lang="fr-FR" dirty="0"/>
                  <a:t> </a:t>
                </a:r>
              </a:p>
              <a:p>
                <a:endParaRPr lang="fr-FR" dirty="0"/>
              </a:p>
              <a:p>
                <a:r>
                  <a:rPr lang="fr-FR" dirty="0" err="1"/>
                  <a:t>Euclidian</a:t>
                </a:r>
                <a:r>
                  <a:rPr lang="fr-FR" dirty="0"/>
                  <a:t> </a:t>
                </a:r>
                <a:r>
                  <a:rPr lang="fr-FR" dirty="0" err="1"/>
                  <a:t>norm</a:t>
                </a:r>
                <a:r>
                  <a:rPr lang="fr-FR" dirty="0"/>
                  <a:t> or L</a:t>
                </a:r>
                <a:r>
                  <a:rPr lang="fr-FR" baseline="30000" dirty="0"/>
                  <a:t>2</a:t>
                </a:r>
                <a:r>
                  <a:rPr lang="fr-FR" dirty="0"/>
                  <a:t> </a:t>
                </a:r>
                <a:r>
                  <a:rPr lang="fr-FR" dirty="0" err="1"/>
                  <a:t>norm</a:t>
                </a:r>
                <a:endParaRPr lang="fr-FR" dirty="0"/>
              </a:p>
              <a:p>
                <a:endParaRPr lang="fr-FR" b="0" dirty="0"/>
              </a:p>
              <a:p>
                <a:r>
                  <a:rPr lang="fr-FR" dirty="0" err="1"/>
                  <a:t>Measures</a:t>
                </a:r>
                <a:r>
                  <a:rPr lang="fr-FR" dirty="0"/>
                  <a:t> the </a:t>
                </a:r>
                <a:r>
                  <a:rPr lang="fr-FR" dirty="0" err="1"/>
                  <a:t>shortest</a:t>
                </a:r>
                <a:r>
                  <a:rPr lang="fr-FR" dirty="0"/>
                  <a:t> distance rom the </a:t>
                </a:r>
                <a:r>
                  <a:rPr lang="fr-FR" dirty="0" err="1"/>
                  <a:t>origin</a:t>
                </a:r>
                <a:endParaRPr lang="fr-FR" b="0" dirty="0"/>
              </a:p>
              <a:p>
                <a:endParaRPr lang="fr-FR" b="1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4E2B5ED-6EA0-F049-8675-311E90A73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8DD045A-F3B0-F04F-9CD0-88330181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938025"/>
            <a:ext cx="344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7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BB135-E38D-7F4A-A20F-CA9BB7D8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Norm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48EFE8-EFE8-1348-9FEF-47CCC95DD2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F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+…+|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</a:t>
                </a:r>
                <a:r>
                  <a:rPr lang="fr-FR" baseline="-25000" dirty="0"/>
                  <a:t>1 </a:t>
                </a:r>
                <a:r>
                  <a:rPr lang="fr-FR" dirty="0" err="1"/>
                  <a:t>norm</a:t>
                </a:r>
                <a:r>
                  <a:rPr lang="fr-FR" dirty="0"/>
                  <a:t> or Manhattan </a:t>
                </a:r>
                <a:r>
                  <a:rPr lang="fr-FR" dirty="0" err="1"/>
                  <a:t>norm</a:t>
                </a:r>
                <a:endParaRPr lang="fr-FR" dirty="0"/>
              </a:p>
              <a:p>
                <a:endParaRPr lang="fr-FR" dirty="0"/>
              </a:p>
              <a:p>
                <a:r>
                  <a:rPr lang="fr-FR" dirty="0" err="1"/>
                  <a:t>Sum</a:t>
                </a:r>
                <a:r>
                  <a:rPr lang="fr-FR" dirty="0"/>
                  <a:t> of the </a:t>
                </a:r>
                <a:r>
                  <a:rPr lang="fr-FR" dirty="0" err="1"/>
                  <a:t>absolute</a:t>
                </a:r>
                <a:r>
                  <a:rPr lang="fr-FR" dirty="0"/>
                  <a:t> values of the components of the </a:t>
                </a:r>
                <a:r>
                  <a:rPr lang="fr-FR" dirty="0" err="1"/>
                  <a:t>vector</a:t>
                </a: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8B48EFE8-EFE8-1348-9FEF-47CCC95DD2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715DE109-7A60-C84F-BB9D-A33806CC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98" y="1826305"/>
            <a:ext cx="384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16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AEFF9-9A9F-E444-938A-8C01CB1B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9D0D40-BF31-4548-9C61-62A6D62B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/>
              <a:t>Angle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vectors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792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15E01-93FA-C643-BCE5-0817CDC2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Vector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48845BE-0585-8E42-AFF0-571E67010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996" y="5859140"/>
                <a:ext cx="10906008" cy="497210"/>
              </a:xfrm>
              <a:blipFill>
                <a:blip r:embed="rId2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C0E325A6-ACD5-5248-8566-2C63DF4E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6" y="912685"/>
            <a:ext cx="3529109" cy="29026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34F692-E4D5-E944-9B4F-311B8354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443" y="655813"/>
            <a:ext cx="3526424" cy="32619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0096BCE-C7EA-0848-8796-EE6E4D3B0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6979" y="986868"/>
            <a:ext cx="3553968" cy="27543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28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8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B324974-8843-BA4D-9379-238C9C25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Why this definition of addition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25A869-7FCA-FD4A-BCB6-0E547A40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 fontScale="92500"/>
          </a:bodyPr>
          <a:lstStyle/>
          <a:p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vector</a:t>
            </a:r>
            <a:r>
              <a:rPr lang="fr-FR" sz="2400" dirty="0"/>
              <a:t> </a:t>
            </a:r>
            <a:r>
              <a:rPr lang="fr-FR" sz="2400" dirty="0" err="1"/>
              <a:t>represents</a:t>
            </a:r>
            <a:r>
              <a:rPr lang="fr-FR" sz="2400" dirty="0"/>
              <a:t> a certain </a:t>
            </a:r>
            <a:r>
              <a:rPr lang="fr-FR" sz="2400" dirty="0" err="1"/>
              <a:t>movement</a:t>
            </a:r>
            <a:r>
              <a:rPr lang="fr-FR" sz="2400" dirty="0"/>
              <a:t>, a </a:t>
            </a:r>
            <a:r>
              <a:rPr lang="fr-FR" sz="2400" dirty="0" err="1"/>
              <a:t>step</a:t>
            </a:r>
            <a:r>
              <a:rPr lang="fr-FR" sz="2400" dirty="0"/>
              <a:t> in a direction</a:t>
            </a:r>
          </a:p>
          <a:p>
            <a:r>
              <a:rPr lang="fr-FR" sz="2400" dirty="0"/>
              <a:t>So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the </a:t>
            </a:r>
            <a:r>
              <a:rPr lang="fr-FR" sz="2400" dirty="0" err="1"/>
              <a:t>sum</a:t>
            </a:r>
            <a:r>
              <a:rPr lang="fr-FR" sz="2400" dirty="0"/>
              <a:t> of </a:t>
            </a:r>
            <a:r>
              <a:rPr lang="fr-FR" sz="2400" dirty="0" err="1"/>
              <a:t>vectors</a:t>
            </a:r>
            <a:r>
              <a:rPr lang="fr-FR" sz="2400" dirty="0"/>
              <a:t>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starts</a:t>
            </a:r>
            <a:r>
              <a:rPr lang="fr-FR" sz="2400" dirty="0"/>
              <a:t>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origin</a:t>
            </a:r>
            <a:r>
              <a:rPr lang="fr-FR" sz="2400" dirty="0"/>
              <a:t> </a:t>
            </a:r>
            <a:r>
              <a:rPr lang="fr-FR" sz="2400" dirty="0" err="1"/>
              <a:t>takes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exactly</a:t>
            </a:r>
            <a:r>
              <a:rPr lang="fr-FR" sz="2400" dirty="0"/>
              <a:t> to the place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end up by </a:t>
            </a:r>
            <a:r>
              <a:rPr lang="fr-FR" sz="2400" dirty="0" err="1"/>
              <a:t>going</a:t>
            </a:r>
            <a:r>
              <a:rPr lang="fr-FR" sz="2400" dirty="0"/>
              <a:t> </a:t>
            </a:r>
            <a:r>
              <a:rPr lang="fr-FR" sz="2400" dirty="0" err="1"/>
              <a:t>along</a:t>
            </a:r>
            <a:r>
              <a:rPr lang="fr-FR" sz="2400" dirty="0"/>
              <a:t> one </a:t>
            </a:r>
            <a:r>
              <a:rPr lang="fr-FR" sz="2400" dirty="0" err="1"/>
              <a:t>vector</a:t>
            </a:r>
            <a:r>
              <a:rPr lang="fr-FR" sz="2400" dirty="0"/>
              <a:t> and </a:t>
            </a:r>
            <a:r>
              <a:rPr lang="fr-FR" sz="2400" dirty="0" err="1"/>
              <a:t>then</a:t>
            </a:r>
            <a:r>
              <a:rPr lang="fr-FR" sz="2400" dirty="0"/>
              <a:t> the </a:t>
            </a:r>
            <a:r>
              <a:rPr lang="fr-FR" sz="2400" dirty="0" err="1"/>
              <a:t>other</a:t>
            </a:r>
            <a:endParaRPr lang="fr-FR" sz="2400" dirty="0"/>
          </a:p>
          <a:p>
            <a:r>
              <a:rPr lang="fr-FR" sz="2400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thing</a:t>
            </a:r>
            <a:r>
              <a:rPr lang="fr-FR" sz="2400" dirty="0"/>
              <a:t> in 1-dimension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adding</a:t>
            </a:r>
            <a:r>
              <a:rPr lang="fr-FR" sz="2400" dirty="0"/>
              <a:t> 2 + 5 for </a:t>
            </a:r>
            <a:r>
              <a:rPr lang="fr-FR" sz="2400" dirty="0" err="1"/>
              <a:t>example</a:t>
            </a:r>
            <a:r>
              <a:rPr lang="fr-FR" sz="2400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F3F015-750C-B743-A9ED-A675AFDF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892" y="2905377"/>
            <a:ext cx="4802404" cy="2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789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2870</Words>
  <Application>Microsoft Macintosh PowerPoint</Application>
  <PresentationFormat>Grand écran</PresentationFormat>
  <Paragraphs>393</Paragraphs>
  <Slides>78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Symbol</vt:lpstr>
      <vt:lpstr>Thème Office</vt:lpstr>
      <vt:lpstr>Linear Algebra</vt:lpstr>
      <vt:lpstr>Présentation PowerPoint</vt:lpstr>
      <vt:lpstr>Vectors</vt:lpstr>
      <vt:lpstr>Vectors (2D for now)</vt:lpstr>
      <vt:lpstr>Présentation PowerPoint</vt:lpstr>
      <vt:lpstr>3rd Dimension ?</vt:lpstr>
      <vt:lpstr>2 Central Operations</vt:lpstr>
      <vt:lpstr>Vector Addition</vt:lpstr>
      <vt:lpstr>Why this definition of addition ?</vt:lpstr>
      <vt:lpstr>Example</vt:lpstr>
      <vt:lpstr>Example and General Formula</vt:lpstr>
      <vt:lpstr>Présentation PowerPoint</vt:lpstr>
      <vt:lpstr>Vector Multiplication</vt:lpstr>
      <vt:lpstr>Présentation PowerPoint</vt:lpstr>
      <vt:lpstr>Exercises</vt:lpstr>
      <vt:lpstr>Exercises</vt:lpstr>
      <vt:lpstr>How to reconcile the different views mentioned ?</vt:lpstr>
      <vt:lpstr>Basis Vectors</vt:lpstr>
      <vt:lpstr>Linear Combinations</vt:lpstr>
      <vt:lpstr>Linear Combinations</vt:lpstr>
      <vt:lpstr>Span </vt:lpstr>
      <vt:lpstr>Mini exercise</vt:lpstr>
      <vt:lpstr>Solution</vt:lpstr>
      <vt:lpstr>Quick Recap</vt:lpstr>
      <vt:lpstr>Linear Transformations and Matrices</vt:lpstr>
      <vt:lpstr>Présentation PowerPoint</vt:lpstr>
      <vt:lpstr>Transformation</vt:lpstr>
      <vt:lpstr>Illustration</vt:lpstr>
      <vt:lpstr>Linear (Transformation)</vt:lpstr>
      <vt:lpstr>Linear</vt:lpstr>
      <vt:lpstr>Présentation PowerPoint</vt:lpstr>
      <vt:lpstr>Example</vt:lpstr>
      <vt:lpstr>Présentation PowerPoint</vt:lpstr>
      <vt:lpstr>Matrices</vt:lpstr>
      <vt:lpstr>Generalized Formula of a Matrix / Vector Product</vt:lpstr>
      <vt:lpstr>Transformation examples</vt:lpstr>
      <vt:lpstr>Exercise</vt:lpstr>
      <vt:lpstr>Matrix Multiplication</vt:lpstr>
      <vt:lpstr>Matrix Multiplication</vt:lpstr>
      <vt:lpstr>Présentation PowerPoint</vt:lpstr>
      <vt:lpstr>Matrix Multiplication</vt:lpstr>
      <vt:lpstr>Example</vt:lpstr>
      <vt:lpstr>Example</vt:lpstr>
      <vt:lpstr>Example</vt:lpstr>
      <vt:lpstr>Example</vt:lpstr>
      <vt:lpstr>Example</vt:lpstr>
      <vt:lpstr>Example</vt:lpstr>
      <vt:lpstr>Mini Exercise</vt:lpstr>
      <vt:lpstr>Example</vt:lpstr>
      <vt:lpstr>General formula</vt:lpstr>
      <vt:lpstr>General Formula</vt:lpstr>
      <vt:lpstr>General Formula</vt:lpstr>
      <vt:lpstr>Practice</vt:lpstr>
      <vt:lpstr>Extra Intuition</vt:lpstr>
      <vt:lpstr>Comparison</vt:lpstr>
      <vt:lpstr>Recap</vt:lpstr>
      <vt:lpstr>Dot Product</vt:lpstr>
      <vt:lpstr>Standard view first</vt:lpstr>
      <vt:lpstr>Okay so what about…</vt:lpstr>
      <vt:lpstr>Geometric Interpretation </vt:lpstr>
      <vt:lpstr>A couple properties</vt:lpstr>
      <vt:lpstr>Why does the geomatric representation make sense?</vt:lpstr>
      <vt:lpstr>Linear transformations from multiple dimensions to 1 dimension</vt:lpstr>
      <vt:lpstr>Multi-D to 1D</vt:lpstr>
      <vt:lpstr>Linear ?</vt:lpstr>
      <vt:lpstr>Linearity</vt:lpstr>
      <vt:lpstr>VS. Non linear</vt:lpstr>
      <vt:lpstr>2D to 1D transformation</vt:lpstr>
      <vt:lpstr>Matrix</vt:lpstr>
      <vt:lpstr>Applying the transformation to a vector v=[█(4@3)] </vt:lpstr>
      <vt:lpstr>Matrix / vector operation vs. Dot Product</vt:lpstr>
      <vt:lpstr>What about the projection of one vector onto another ?</vt:lpstr>
      <vt:lpstr>Geometric Interpretation</vt:lpstr>
      <vt:lpstr>Geometric Interpretation</vt:lpstr>
      <vt:lpstr>Geometric Interpretation</vt:lpstr>
      <vt:lpstr>Vector Norm</vt:lpstr>
      <vt:lpstr>Vector Norm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</dc:title>
  <dc:creator>Florence STRICKER-CESARI</dc:creator>
  <cp:lastModifiedBy>Florence STRICKER-CESARI</cp:lastModifiedBy>
  <cp:revision>14</cp:revision>
  <dcterms:created xsi:type="dcterms:W3CDTF">2022-01-27T12:22:34Z</dcterms:created>
  <dcterms:modified xsi:type="dcterms:W3CDTF">2022-02-07T11:35:37Z</dcterms:modified>
</cp:coreProperties>
</file>